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6"/>
  </p:notesMasterIdLst>
  <p:sldIdLst>
    <p:sldId id="286" r:id="rId2"/>
    <p:sldId id="261" r:id="rId3"/>
    <p:sldId id="262" r:id="rId4"/>
    <p:sldId id="259" r:id="rId5"/>
    <p:sldId id="260" r:id="rId6"/>
    <p:sldId id="263" r:id="rId7"/>
    <p:sldId id="284" r:id="rId8"/>
    <p:sldId id="285" r:id="rId9"/>
    <p:sldId id="273" r:id="rId10"/>
    <p:sldId id="274" r:id="rId11"/>
    <p:sldId id="283" r:id="rId12"/>
    <p:sldId id="275" r:id="rId13"/>
    <p:sldId id="277" r:id="rId14"/>
    <p:sldId id="278" r:id="rId15"/>
    <p:sldId id="279" r:id="rId16"/>
    <p:sldId id="272" r:id="rId17"/>
    <p:sldId id="280" r:id="rId18"/>
    <p:sldId id="281" r:id="rId19"/>
    <p:sldId id="282" r:id="rId20"/>
    <p:sldId id="265" r:id="rId21"/>
    <p:sldId id="264" r:id="rId22"/>
    <p:sldId id="267" r:id="rId23"/>
    <p:sldId id="288" r:id="rId24"/>
    <p:sldId id="289" r:id="rId2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66" autoAdjust="0"/>
    <p:restoredTop sz="94662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380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EDCC453-C959-42F1-885C-EEE9E115E3BE}" type="datetimeFigureOut">
              <a:rPr lang="ar-EG" smtClean="0"/>
              <a:t>21/03/1439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C112300-EB19-4931-81A1-CE6B52BB19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2968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 typeface="+mj-lt"/>
              <a:buNone/>
            </a:pPr>
            <a:endParaRPr lang="en-US"/>
          </a:p>
          <a:p>
            <a:pPr marL="228600" indent="-228600" eaLnBrk="1" hangingPunct="1">
              <a:spcBef>
                <a:spcPct val="0"/>
              </a:spcBef>
              <a:buFont typeface="+mj-lt"/>
              <a:buNone/>
            </a:pPr>
            <a:endParaRPr lang="en-US"/>
          </a:p>
        </p:txBody>
      </p:sp>
      <p:sp>
        <p:nvSpPr>
          <p:cNvPr id="9219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62209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4895-B773-441E-BFC1-B21CE1B94366}" type="datetimeFigureOut">
              <a:rPr lang="ar-EG" smtClean="0"/>
              <a:t>21/03/1439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10091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4895-B773-441E-BFC1-B21CE1B94366}" type="datetimeFigureOut">
              <a:rPr lang="ar-EG" smtClean="0"/>
              <a:t>21/03/1439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584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4895-B773-441E-BFC1-B21CE1B94366}" type="datetimeFigureOut">
              <a:rPr lang="ar-EG" smtClean="0"/>
              <a:t>21/03/1439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7748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4895-B773-441E-BFC1-B21CE1B94366}" type="datetimeFigureOut">
              <a:rPr lang="ar-EG" smtClean="0"/>
              <a:t>21/03/1439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2945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4895-B773-441E-BFC1-B21CE1B94366}" type="datetimeFigureOut">
              <a:rPr lang="ar-EG" smtClean="0"/>
              <a:t>21/03/1439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3829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4895-B773-441E-BFC1-B21CE1B94366}" type="datetimeFigureOut">
              <a:rPr lang="ar-EG" smtClean="0"/>
              <a:t>21/03/1439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8052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4895-B773-441E-BFC1-B21CE1B94366}" type="datetimeFigureOut">
              <a:rPr lang="ar-EG" smtClean="0"/>
              <a:t>21/03/1439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4803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4895-B773-441E-BFC1-B21CE1B94366}" type="datetimeFigureOut">
              <a:rPr lang="ar-EG" smtClean="0"/>
              <a:t>21/03/1439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378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4895-B773-441E-BFC1-B21CE1B94366}" type="datetimeFigureOut">
              <a:rPr lang="ar-EG" smtClean="0"/>
              <a:t>21/03/1439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9089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4895-B773-441E-BFC1-B21CE1B94366}" type="datetimeFigureOut">
              <a:rPr lang="ar-EG" smtClean="0"/>
              <a:t>21/03/1439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9826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4895-B773-441E-BFC1-B21CE1B94366}" type="datetimeFigureOut">
              <a:rPr lang="ar-EG" smtClean="0"/>
              <a:t>21/03/1439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0957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64895-B773-441E-BFC1-B21CE1B94366}" type="datetimeFigureOut">
              <a:rPr lang="ar-EG" smtClean="0"/>
              <a:t>21/03/1439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2B869-F908-41AA-9EDA-7A4F177899F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3606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rc 13"/>
          <p:cNvSpPr/>
          <p:nvPr/>
        </p:nvSpPr>
        <p:spPr>
          <a:xfrm>
            <a:off x="-2124058" y="-31491"/>
            <a:ext cx="4823850" cy="6858000"/>
          </a:xfrm>
          <a:prstGeom prst="arc">
            <a:avLst>
              <a:gd name="adj1" fmla="val 16200000"/>
              <a:gd name="adj2" fmla="val 5403686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>
            <a:off x="-1200800" y="1873509"/>
            <a:ext cx="2445071" cy="3048000"/>
          </a:xfrm>
          <a:prstGeom prst="arc">
            <a:avLst>
              <a:gd name="adj1" fmla="val 16200000"/>
              <a:gd name="adj2" fmla="val 535979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304800" dist="50800" dir="18900000">
              <a:prstClr val="black">
                <a:alpha val="1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flipH="1">
            <a:off x="1815456" y="420750"/>
            <a:ext cx="7372380" cy="830997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en-US"/>
            </a:defPPr>
            <a:lvl1pPr marL="285750" indent="-285750">
              <a:buFont typeface="Wingdings" panose="05000000000000000000" pitchFamily="2" charset="2"/>
              <a:buChar char="q"/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</a:lstStyle>
          <a:p>
            <a:pPr marL="0" indent="0">
              <a:buNone/>
            </a:pPr>
            <a:r>
              <a:rPr lang="en-US" sz="2400" dirty="0">
                <a:solidFill>
                  <a:srgbClr val="00B0F0"/>
                </a:solidFill>
              </a:rPr>
              <a:t>Library in </a:t>
            </a:r>
            <a:r>
              <a:rPr lang="en-US" sz="2400" dirty="0" err="1">
                <a:solidFill>
                  <a:srgbClr val="00B0F0"/>
                </a:solidFill>
              </a:rPr>
              <a:t>c++</a:t>
            </a:r>
            <a:r>
              <a:rPr lang="en-US" sz="2400" dirty="0">
                <a:solidFill>
                  <a:srgbClr val="00B0F0"/>
                </a:solidFill>
              </a:rPr>
              <a:t> ( as </a:t>
            </a:r>
            <a:r>
              <a:rPr lang="en-US" sz="2400" dirty="0" err="1">
                <a:solidFill>
                  <a:srgbClr val="00B0F0"/>
                </a:solidFill>
              </a:rPr>
              <a:t>cmath</a:t>
            </a:r>
            <a:r>
              <a:rPr lang="en-US" sz="2400" dirty="0">
                <a:solidFill>
                  <a:srgbClr val="00B0F0"/>
                </a:solidFill>
              </a:rPr>
              <a:t> , </a:t>
            </a:r>
            <a:r>
              <a:rPr lang="en-US" sz="2400" dirty="0" err="1">
                <a:solidFill>
                  <a:srgbClr val="00B0F0"/>
                </a:solidFill>
              </a:rPr>
              <a:t>iostream</a:t>
            </a:r>
            <a:r>
              <a:rPr lang="en-US" sz="2400" dirty="0">
                <a:solidFill>
                  <a:srgbClr val="00B0F0"/>
                </a:solidFill>
              </a:rPr>
              <a:t> , …… etc.)    </a:t>
            </a:r>
            <a:endParaRPr lang="ar-EG" sz="2400" dirty="0">
              <a:solidFill>
                <a:srgbClr val="00B0F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642184" y="524522"/>
            <a:ext cx="233795" cy="31172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16" name="Oval 15"/>
          <p:cNvSpPr/>
          <p:nvPr/>
        </p:nvSpPr>
        <p:spPr>
          <a:xfrm>
            <a:off x="2272548" y="1561782"/>
            <a:ext cx="233795" cy="31172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7" name="Oval 16"/>
          <p:cNvSpPr/>
          <p:nvPr/>
        </p:nvSpPr>
        <p:spPr>
          <a:xfrm>
            <a:off x="2582894" y="2821394"/>
            <a:ext cx="233795" cy="31172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8" name="Oval 17"/>
          <p:cNvSpPr/>
          <p:nvPr/>
        </p:nvSpPr>
        <p:spPr>
          <a:xfrm>
            <a:off x="2485235" y="3991375"/>
            <a:ext cx="233795" cy="31172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prstClr val="white"/>
                </a:solidFill>
              </a:rPr>
              <a:t>4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 rot="5400000">
            <a:off x="-2022557" y="3210316"/>
            <a:ext cx="4471950" cy="554812"/>
            <a:chOff x="-3200399" y="2803542"/>
            <a:chExt cx="6444817" cy="739758"/>
          </a:xfrm>
        </p:grpSpPr>
        <p:sp>
          <p:nvSpPr>
            <p:cNvPr id="24" name="Rounded Rectangle 23"/>
            <p:cNvSpPr/>
            <p:nvPr/>
          </p:nvSpPr>
          <p:spPr>
            <a:xfrm rot="5400000">
              <a:off x="-1714499" y="1828800"/>
              <a:ext cx="228600" cy="3200400"/>
            </a:xfrm>
            <a:prstGeom prst="roundRect">
              <a:avLst>
                <a:gd name="adj" fmla="val 35051"/>
              </a:avLst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" name="Up Arrow 12"/>
            <p:cNvSpPr/>
            <p:nvPr/>
          </p:nvSpPr>
          <p:spPr>
            <a:xfrm rot="5400000">
              <a:off x="1191078" y="1458926"/>
              <a:ext cx="708723" cy="3397956"/>
            </a:xfrm>
            <a:prstGeom prst="upArrow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en-US" sz="1700" b="1" dirty="0">
                  <a:ln>
                    <a:solidFill>
                      <a:srgbClr val="FF0000"/>
                    </a:solidFill>
                  </a:ln>
                  <a:solidFill>
                    <a:srgbClr val="FF3300"/>
                  </a:solidFill>
                  <a:latin typeface="Comic Sans MS" panose="030F0702030302020204" pitchFamily="66" charset="0"/>
                  <a:cs typeface="Times New Roman" pitchFamily="18" charset="0"/>
                </a:rPr>
                <a:t>summary</a:t>
              </a:r>
            </a:p>
          </p:txBody>
        </p:sp>
      </p:grpSp>
      <p:sp>
        <p:nvSpPr>
          <p:cNvPr id="20" name="Oval 19"/>
          <p:cNvSpPr/>
          <p:nvPr/>
        </p:nvSpPr>
        <p:spPr>
          <a:xfrm>
            <a:off x="2251440" y="5056988"/>
            <a:ext cx="233795" cy="31172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22" name="Oval 21"/>
          <p:cNvSpPr/>
          <p:nvPr/>
        </p:nvSpPr>
        <p:spPr>
          <a:xfrm>
            <a:off x="1581661" y="5981831"/>
            <a:ext cx="233795" cy="31172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prstClr val="white"/>
                </a:solidFill>
              </a:rPr>
              <a:t>6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 flipH="1">
            <a:off x="2699792" y="1458010"/>
            <a:ext cx="3228768" cy="461665"/>
          </a:xfrm>
          <a:prstGeom prst="rect">
            <a:avLst/>
          </a:prstGeom>
          <a:extLst/>
        </p:spPr>
        <p:txBody>
          <a:bodyPr wrap="none">
            <a:spAutoFit/>
          </a:bodyPr>
          <a:lstStyle>
            <a:defPPr>
              <a:defRPr lang="en-US"/>
            </a:defPPr>
            <a:lvl1pPr indent="0">
              <a:buFont typeface="Wingdings" panose="05000000000000000000" pitchFamily="2" charset="2"/>
              <a:buNone/>
              <a:defRPr sz="25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sz="2400" dirty="0">
                <a:solidFill>
                  <a:srgbClr val="00B0F0"/>
                </a:solidFill>
              </a:rPr>
              <a:t>Array of characters</a:t>
            </a:r>
            <a:endParaRPr lang="ar-EG" sz="2400" dirty="0">
              <a:solidFill>
                <a:srgbClr val="00B0F0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 flipH="1">
            <a:off x="2983787" y="3917084"/>
            <a:ext cx="5806397" cy="461665"/>
          </a:xfrm>
          <a:prstGeom prst="rect">
            <a:avLst/>
          </a:prstGeom>
          <a:extLst/>
        </p:spPr>
        <p:txBody>
          <a:bodyPr wrap="none">
            <a:spAutoFit/>
          </a:bodyPr>
          <a:lstStyle>
            <a:defPPr>
              <a:defRPr lang="en-US"/>
            </a:defPPr>
            <a:lvl1pPr indent="0">
              <a:buFont typeface="Wingdings" panose="05000000000000000000" pitchFamily="2" charset="2"/>
              <a:buNone/>
              <a:defRPr sz="25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sz="2400" dirty="0">
                <a:solidFill>
                  <a:srgbClr val="00B0F0"/>
                </a:solidFill>
              </a:rPr>
              <a:t>Terminated by  null character ( ‘/0’ )</a:t>
            </a:r>
            <a:endParaRPr lang="ar-EG" sz="2400" dirty="0">
              <a:solidFill>
                <a:srgbClr val="00B0F0"/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 flipH="1">
            <a:off x="3064444" y="2561758"/>
            <a:ext cx="4874404" cy="830997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en-US"/>
            </a:defPPr>
            <a:lvl1pPr indent="0">
              <a:buFont typeface="Wingdings" panose="05000000000000000000" pitchFamily="2" charset="2"/>
              <a:buNone/>
              <a:defRPr sz="25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</a:lstStyle>
          <a:p>
            <a:pPr algn="l"/>
            <a:r>
              <a:rPr lang="en-US" sz="2400" dirty="0">
                <a:solidFill>
                  <a:srgbClr val="00B0F0"/>
                </a:solidFill>
              </a:rPr>
              <a:t>Can contain </a:t>
            </a:r>
            <a:r>
              <a:rPr lang="en-US" sz="2400" dirty="0" err="1">
                <a:solidFill>
                  <a:srgbClr val="00B0F0"/>
                </a:solidFill>
              </a:rPr>
              <a:t>small,capital</a:t>
            </a:r>
            <a:r>
              <a:rPr lang="en-US" sz="2400" dirty="0">
                <a:solidFill>
                  <a:srgbClr val="00B0F0"/>
                </a:solidFill>
              </a:rPr>
              <a:t> letters , numbers and symbols</a:t>
            </a:r>
            <a:endParaRPr lang="ar-EG" sz="2400" dirty="0">
              <a:solidFill>
                <a:srgbClr val="00B0F0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 flipH="1">
            <a:off x="2974337" y="4982019"/>
            <a:ext cx="2943433" cy="461665"/>
          </a:xfrm>
          <a:prstGeom prst="rect">
            <a:avLst/>
          </a:prstGeom>
          <a:extLst/>
        </p:spPr>
        <p:txBody>
          <a:bodyPr wrap="none">
            <a:spAutoFit/>
          </a:bodyPr>
          <a:lstStyle>
            <a:defPPr>
              <a:defRPr lang="en-US"/>
            </a:defPPr>
            <a:lvl1pPr indent="0">
              <a:buFont typeface="Wingdings" panose="05000000000000000000" pitchFamily="2" charset="2"/>
              <a:buNone/>
              <a:defRPr sz="25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sz="2400" dirty="0">
                <a:solidFill>
                  <a:srgbClr val="00B0F0"/>
                </a:solidFill>
              </a:rPr>
              <a:t>#include &lt;string&gt; </a:t>
            </a:r>
            <a:endParaRPr lang="ar-EG" sz="2400" dirty="0">
              <a:solidFill>
                <a:srgbClr val="00B0F0"/>
              </a:solidFill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 flipH="1">
            <a:off x="2184799" y="5906861"/>
            <a:ext cx="4243469" cy="461665"/>
          </a:xfrm>
          <a:prstGeom prst="rect">
            <a:avLst/>
          </a:prstGeom>
          <a:extLst/>
        </p:spPr>
        <p:txBody>
          <a:bodyPr wrap="none">
            <a:spAutoFit/>
          </a:bodyPr>
          <a:lstStyle>
            <a:defPPr>
              <a:defRPr lang="en-US"/>
            </a:defPPr>
            <a:lvl1pPr indent="0">
              <a:buFont typeface="Wingdings" panose="05000000000000000000" pitchFamily="2" charset="2"/>
              <a:buNone/>
              <a:defRPr sz="25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sz="2400" dirty="0">
                <a:solidFill>
                  <a:srgbClr val="00B0F0"/>
                </a:solidFill>
              </a:rPr>
              <a:t>Can be treated as integers</a:t>
            </a:r>
            <a:endParaRPr lang="ar-EG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385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 animBg="1"/>
      <p:bldP spid="16" grpId="0" animBg="1"/>
      <p:bldP spid="17" grpId="0" animBg="1"/>
      <p:bldP spid="18" grpId="0" animBg="1"/>
      <p:bldP spid="20" grpId="0" animBg="1"/>
      <p:bldP spid="22" grpId="0" animBg="1"/>
      <p:bldP spid="30" grpId="0"/>
      <p:bldP spid="31" grpId="0"/>
      <p:bldP spid="32" grpId="0"/>
      <p:bldP spid="33" grpId="0"/>
      <p:bldP spid="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240003"/>
            <a:ext cx="8686800" cy="662473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#</a:t>
            </a:r>
            <a:r>
              <a:rPr lang="en-GB" sz="1800" b="1" dirty="0">
                <a:solidFill>
                  <a:schemeClr val="accent3">
                    <a:lumMod val="75000"/>
                  </a:schemeClr>
                </a:solidFill>
              </a:rPr>
              <a:t>include &lt;</a:t>
            </a:r>
            <a:r>
              <a:rPr lang="en-GB" sz="1800" b="1" dirty="0" err="1">
                <a:solidFill>
                  <a:schemeClr val="accent3">
                    <a:lumMod val="75000"/>
                  </a:schemeClr>
                </a:solidFill>
              </a:rPr>
              <a:t>iostream</a:t>
            </a:r>
            <a:r>
              <a:rPr lang="en-GB" sz="1800" b="1" dirty="0">
                <a:solidFill>
                  <a:schemeClr val="accent3">
                    <a:lumMod val="75000"/>
                  </a:schemeClr>
                </a:solidFill>
              </a:rPr>
              <a:t>&gt; </a:t>
            </a:r>
          </a:p>
          <a:p>
            <a:pPr marL="0" indent="0" algn="l">
              <a:buNone/>
            </a:pP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#</a:t>
            </a:r>
            <a:r>
              <a:rPr lang="en-GB" sz="1800" b="1" dirty="0">
                <a:solidFill>
                  <a:schemeClr val="accent3">
                    <a:lumMod val="75000"/>
                  </a:schemeClr>
                </a:solidFill>
              </a:rPr>
              <a:t>include &lt;string&gt; </a:t>
            </a:r>
          </a:p>
          <a:p>
            <a:pPr marL="0" indent="0" algn="l">
              <a:buNone/>
            </a:pPr>
            <a:r>
              <a:rPr lang="en-GB" sz="1800" b="1" dirty="0">
                <a:solidFill>
                  <a:schemeClr val="accent3">
                    <a:lumMod val="75000"/>
                  </a:schemeClr>
                </a:solidFill>
              </a:rPr>
              <a:t>Using namespace </a:t>
            </a:r>
            <a:r>
              <a:rPr lang="en-GB" sz="1800" b="1" dirty="0" err="1">
                <a:solidFill>
                  <a:schemeClr val="accent3">
                    <a:lumMod val="75000"/>
                  </a:schemeClr>
                </a:solidFill>
              </a:rPr>
              <a:t>std</a:t>
            </a:r>
            <a:r>
              <a:rPr lang="en-GB" sz="1800" b="1" dirty="0">
                <a:solidFill>
                  <a:schemeClr val="accent3">
                    <a:lumMod val="75000"/>
                  </a:schemeClr>
                </a:solidFill>
              </a:rPr>
              <a:t> ; </a:t>
            </a:r>
          </a:p>
          <a:p>
            <a:pPr marL="0" indent="0" algn="l">
              <a:buNone/>
            </a:pPr>
            <a:endParaRPr lang="en-GB" sz="1800" b="1" dirty="0"/>
          </a:p>
          <a:p>
            <a:pPr marL="0" indent="0" algn="l">
              <a:buNone/>
            </a:pPr>
            <a:r>
              <a:rPr lang="en-GB" sz="1800" b="1" dirty="0" err="1"/>
              <a:t>int</a:t>
            </a:r>
            <a:r>
              <a:rPr lang="en-GB" sz="1800" b="1" dirty="0"/>
              <a:t> main () </a:t>
            </a:r>
          </a:p>
          <a:p>
            <a:pPr marL="0" indent="0" algn="l">
              <a:buNone/>
            </a:pPr>
            <a:r>
              <a:rPr lang="en-GB" sz="1800" b="1" dirty="0"/>
              <a:t>{ </a:t>
            </a:r>
          </a:p>
          <a:p>
            <a:pPr marL="0" indent="0" algn="l">
              <a:buNone/>
            </a:pPr>
            <a:r>
              <a:rPr lang="en-GB" sz="1800" b="1" dirty="0">
                <a:solidFill>
                  <a:schemeClr val="accent3">
                    <a:lumMod val="75000"/>
                  </a:schemeClr>
                </a:solidFill>
              </a:rPr>
              <a:t>                    //length () : determinates the length i.e. no. of characters </a:t>
            </a:r>
          </a:p>
          <a:p>
            <a:pPr marL="0" indent="0" algn="l">
              <a:buNone/>
            </a:pPr>
            <a:r>
              <a:rPr lang="en-GB" sz="1800" b="1" dirty="0"/>
              <a:t>                      string s1 </a:t>
            </a:r>
            <a:r>
              <a:rPr lang="en-GB" sz="1800" b="1" dirty="0">
                <a:solidFill>
                  <a:srgbClr val="FF0000"/>
                </a:solidFill>
              </a:rPr>
              <a:t>; </a:t>
            </a:r>
          </a:p>
          <a:p>
            <a:pPr marL="0" indent="0" algn="l">
              <a:buNone/>
            </a:pPr>
            <a:r>
              <a:rPr lang="en-GB" sz="1800" b="1" dirty="0"/>
              <a:t>                    </a:t>
            </a:r>
            <a:r>
              <a:rPr lang="en-GB" sz="1800" b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18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800" b="1" dirty="0"/>
              <a:t>&lt;&lt; “length : “ &lt;&lt; s1.length () &lt;&lt;</a:t>
            </a:r>
            <a:r>
              <a:rPr lang="en-GB" sz="1800" b="1" dirty="0" err="1"/>
              <a:t>endl</a:t>
            </a:r>
            <a:r>
              <a:rPr lang="en-GB" sz="1800" b="1" dirty="0"/>
              <a:t>  </a:t>
            </a:r>
            <a:r>
              <a:rPr lang="en-GB" sz="1800" b="1" dirty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r>
              <a:rPr lang="en-GB" sz="1800" b="1" dirty="0"/>
              <a:t>                    s1 = “ hello “ ; </a:t>
            </a:r>
          </a:p>
          <a:p>
            <a:pPr marL="0" indent="0" algn="l">
              <a:buNone/>
            </a:pPr>
            <a:r>
              <a:rPr lang="en-GB" sz="1800" b="1" dirty="0"/>
              <a:t>                    </a:t>
            </a:r>
            <a:r>
              <a:rPr lang="en-GB" sz="1800" b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18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800" b="1" dirty="0"/>
              <a:t>&lt;&lt; “length : “ &lt;&lt; s1.length () &lt;&lt; </a:t>
            </a:r>
            <a:r>
              <a:rPr lang="en-GB" sz="1800" b="1" dirty="0" err="1"/>
              <a:t>endl</a:t>
            </a:r>
            <a:r>
              <a:rPr lang="en-GB" sz="1800" b="1" dirty="0"/>
              <a:t> </a:t>
            </a:r>
            <a:r>
              <a:rPr lang="en-GB" sz="1800" b="1" dirty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r>
              <a:rPr lang="en-GB" sz="1800" b="1" dirty="0"/>
              <a:t>                    </a:t>
            </a:r>
          </a:p>
          <a:p>
            <a:pPr marL="0" indent="0" algn="l">
              <a:buNone/>
            </a:pPr>
            <a:r>
              <a:rPr lang="en-GB" sz="1800" b="1" dirty="0"/>
              <a:t>                   return  0 </a:t>
            </a:r>
            <a:r>
              <a:rPr lang="en-GB" sz="1800" b="1" dirty="0">
                <a:solidFill>
                  <a:srgbClr val="FF0000"/>
                </a:solidFill>
              </a:rPr>
              <a:t>; </a:t>
            </a:r>
          </a:p>
          <a:p>
            <a:pPr marL="0" indent="0" algn="l">
              <a:buNone/>
            </a:pPr>
            <a:r>
              <a:rPr lang="en-GB" sz="1800" b="1" dirty="0"/>
              <a:t>} </a:t>
            </a:r>
          </a:p>
          <a:p>
            <a:pPr marL="0" indent="0" algn="l">
              <a:buNone/>
            </a:pPr>
            <a:r>
              <a:rPr lang="ar-EG" sz="1800" b="1" dirty="0"/>
              <a:t>   </a:t>
            </a:r>
            <a:r>
              <a:rPr lang="en-GB" sz="1800" b="1" dirty="0"/>
              <a:t>  </a:t>
            </a:r>
            <a:endParaRPr lang="ar-EG" sz="1800" b="1" dirty="0"/>
          </a:p>
          <a:p>
            <a:pPr marL="0" indent="0" algn="l">
              <a:buNone/>
            </a:pPr>
            <a:r>
              <a:rPr lang="en-GB" sz="1800" b="1" dirty="0">
                <a:solidFill>
                  <a:srgbClr val="CC0000"/>
                </a:solidFill>
              </a:rPr>
              <a:t>Output :</a:t>
            </a:r>
            <a:r>
              <a:rPr lang="en-GB" sz="1800" b="1" dirty="0"/>
              <a:t>  </a:t>
            </a:r>
          </a:p>
          <a:p>
            <a:pPr marL="0" indent="0" algn="l">
              <a:buNone/>
            </a:pPr>
            <a:r>
              <a:rPr lang="en-GB" sz="1800" b="1" dirty="0"/>
              <a:t>Length : 0 </a:t>
            </a:r>
          </a:p>
          <a:p>
            <a:pPr marL="0" indent="0" algn="l">
              <a:buNone/>
            </a:pPr>
            <a:r>
              <a:rPr lang="en-GB" sz="1800" b="1" dirty="0"/>
              <a:t>Length : 5 </a:t>
            </a:r>
          </a:p>
        </p:txBody>
      </p:sp>
    </p:spTree>
    <p:extLst>
      <p:ext uri="{BB962C8B-B14F-4D97-AF65-F5344CB8AC3E}">
        <p14:creationId xmlns:p14="http://schemas.microsoft.com/office/powerpoint/2010/main" val="117915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b="1" dirty="0">
                <a:solidFill>
                  <a:srgbClr val="CC0000"/>
                </a:solidFill>
              </a:rPr>
              <a:t>Example:</a:t>
            </a:r>
            <a:r>
              <a:rPr lang="en-US" dirty="0">
                <a:solidFill>
                  <a:srgbClr val="CC0000"/>
                </a:solidFill>
              </a:rPr>
              <a:t> </a:t>
            </a:r>
            <a:r>
              <a:rPr lang="en-US" dirty="0"/>
              <a:t>write a </a:t>
            </a:r>
            <a:r>
              <a:rPr lang="en-US" dirty="0" err="1"/>
              <a:t>c++</a:t>
            </a:r>
            <a:r>
              <a:rPr lang="en-US" dirty="0"/>
              <a:t> program to read a string and count the string length without using </a:t>
            </a:r>
            <a:r>
              <a:rPr lang="en-US" dirty="0" err="1"/>
              <a:t>strlen</a:t>
            </a:r>
            <a:r>
              <a:rPr lang="en-US" dirty="0"/>
              <a:t>() function:</a:t>
            </a:r>
            <a:br>
              <a:rPr lang="en-US" dirty="0"/>
            </a:br>
            <a:endParaRPr lang="en-US" dirty="0"/>
          </a:p>
          <a:p>
            <a:pPr marL="0" indent="0" algn="l">
              <a:buNone/>
            </a:pPr>
            <a:r>
              <a:rPr lang="en-US" b="1" dirty="0">
                <a:solidFill>
                  <a:srgbClr val="CC0000"/>
                </a:solidFill>
              </a:rPr>
              <a:t>Solution:</a:t>
            </a:r>
            <a:br>
              <a:rPr lang="en-US" dirty="0"/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#include&lt;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iostream.h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&gt;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#include&lt;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string.h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&gt;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/>
              <a:t>void main(){ </a:t>
            </a:r>
          </a:p>
          <a:p>
            <a:pPr marL="0" indent="0" algn="l">
              <a:buNone/>
            </a:pPr>
            <a:r>
              <a:rPr lang="en-US" dirty="0"/>
              <a:t>char s[256]; </a:t>
            </a:r>
            <a:br>
              <a:rPr lang="en-US" dirty="0"/>
            </a:b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i,k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/>
              <a:t>&lt;&lt;"insert a string"&lt;&lt;</a:t>
            </a:r>
            <a:r>
              <a:rPr lang="en-US" dirty="0" err="1"/>
              <a:t>endl</a:t>
            </a:r>
            <a:r>
              <a:rPr lang="en-US" dirty="0"/>
              <a:t>; </a:t>
            </a:r>
            <a:br>
              <a:rPr lang="en-US" dirty="0"/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cin</a:t>
            </a:r>
            <a:r>
              <a:rPr lang="en-US" dirty="0"/>
              <a:t>&gt;&gt;s;</a:t>
            </a:r>
            <a:br>
              <a:rPr lang="en-US" dirty="0"/>
            </a:br>
            <a:r>
              <a:rPr lang="en-US" dirty="0"/>
              <a:t> k=0;</a:t>
            </a:r>
            <a:br>
              <a:rPr lang="en-US" dirty="0"/>
            </a:br>
            <a:r>
              <a:rPr lang="en-US" dirty="0"/>
              <a:t> for(i=0;s[i]!='\0';i++)</a:t>
            </a:r>
            <a:br>
              <a:rPr lang="en-US" dirty="0"/>
            </a:br>
            <a:r>
              <a:rPr lang="en-US" dirty="0"/>
              <a:t> k++; </a:t>
            </a:r>
            <a:br>
              <a:rPr lang="en-US" dirty="0"/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/>
              <a:t>&lt;&lt;"length of the string is:"&lt;&lt;k&lt;&lt;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 algn="l">
              <a:buNone/>
            </a:pPr>
            <a:r>
              <a:rPr lang="en-US" dirty="0"/>
              <a:t>}</a:t>
            </a:r>
            <a:br>
              <a:rPr lang="en-US" dirty="0"/>
            </a:b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8421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Strcmp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( compare function)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579296" cy="511256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ar-EG" sz="2400" b="1" i="1" dirty="0"/>
              <a:t>    </a:t>
            </a:r>
            <a:r>
              <a:rPr lang="en-US" sz="2400" b="1" i="1" dirty="0"/>
              <a:t>  </a:t>
            </a:r>
            <a:r>
              <a:rPr lang="en-GB" sz="2400" b="1" i="1" dirty="0"/>
              <a:t>Comparison of Strings </a:t>
            </a:r>
          </a:p>
          <a:p>
            <a:pPr marL="0" indent="0" algn="l">
              <a:buNone/>
            </a:pPr>
            <a:r>
              <a:rPr lang="en-GB" sz="1800" dirty="0"/>
              <a:t> </a:t>
            </a:r>
          </a:p>
          <a:p>
            <a:pPr marL="0" indent="0" algn="l">
              <a:buNone/>
            </a:pPr>
            <a:r>
              <a:rPr lang="en-GB" sz="1800" b="1" i="1" dirty="0"/>
              <a:t>The  </a:t>
            </a:r>
            <a:r>
              <a:rPr lang="en-GB" sz="1800" b="1" i="1" dirty="0" err="1"/>
              <a:t>strcmp</a:t>
            </a:r>
            <a:r>
              <a:rPr lang="en-GB" sz="1800" b="1" i="1" dirty="0"/>
              <a:t>(str_1, str_2) function compares two strings and returns the following result :</a:t>
            </a:r>
            <a:endParaRPr lang="ar-EG" sz="1800" b="1" i="1" dirty="0"/>
          </a:p>
          <a:p>
            <a:pPr marL="0" indent="0" algn="l">
              <a:buNone/>
            </a:pPr>
            <a:endParaRPr lang="en-GB" sz="1800" b="1" i="1" dirty="0"/>
          </a:p>
          <a:p>
            <a:pPr marL="0" indent="0" algn="l">
              <a:buNone/>
            </a:pPr>
            <a:r>
              <a:rPr lang="ar-EG" sz="2000" b="1" i="1" dirty="0"/>
              <a:t> </a:t>
            </a:r>
            <a:r>
              <a:rPr lang="en-GB" sz="2000" b="1" i="1" dirty="0"/>
              <a:t>str_1 == str_2</a:t>
            </a:r>
            <a:r>
              <a:rPr lang="ar-EG" sz="2000" b="1" i="1" dirty="0"/>
              <a:t>           </a:t>
            </a:r>
            <a:r>
              <a:rPr lang="en-GB" sz="2000" b="1" i="1" dirty="0"/>
              <a:t>:</a:t>
            </a:r>
            <a:r>
              <a:rPr lang="ar-EG" sz="2000" b="1" i="1" dirty="0"/>
              <a:t>           </a:t>
            </a:r>
            <a:r>
              <a:rPr lang="en-GB" sz="2000" b="1" i="1" dirty="0"/>
              <a:t>0</a:t>
            </a:r>
          </a:p>
          <a:p>
            <a:pPr marL="0" indent="0" algn="l">
              <a:buNone/>
            </a:pPr>
            <a:r>
              <a:rPr lang="ar-EG" sz="2000" b="1" i="1" dirty="0"/>
              <a:t> </a:t>
            </a:r>
            <a:r>
              <a:rPr lang="en-GB" sz="2000" b="1" i="1" dirty="0"/>
              <a:t>str_1 &gt; str_2</a:t>
            </a:r>
            <a:r>
              <a:rPr lang="ar-EG" sz="2000" b="1" i="1" dirty="0"/>
              <a:t>             </a:t>
            </a:r>
            <a:r>
              <a:rPr lang="en-GB" sz="2000" b="1" i="1" dirty="0"/>
              <a:t>:</a:t>
            </a:r>
            <a:r>
              <a:rPr lang="ar-EG" sz="2000" b="1" i="1" dirty="0"/>
              <a:t>            </a:t>
            </a:r>
            <a:r>
              <a:rPr lang="en-GB" sz="2000" b="1" i="1" dirty="0"/>
              <a:t>positive number</a:t>
            </a:r>
          </a:p>
          <a:p>
            <a:pPr marL="0" indent="0" algn="l">
              <a:buNone/>
            </a:pPr>
            <a:r>
              <a:rPr lang="ar-EG" sz="2000" b="1" i="1" dirty="0"/>
              <a:t> </a:t>
            </a:r>
            <a:r>
              <a:rPr lang="en-GB" sz="2000" b="1" i="1" dirty="0"/>
              <a:t>str_1 &lt; str_2</a:t>
            </a:r>
            <a:r>
              <a:rPr lang="ar-EG" sz="2000" b="1" i="1" dirty="0"/>
              <a:t>             </a:t>
            </a:r>
            <a:r>
              <a:rPr lang="en-GB" sz="2000" b="1" i="1" dirty="0"/>
              <a:t>:</a:t>
            </a:r>
            <a:r>
              <a:rPr lang="ar-EG" sz="2000" b="1" i="1" dirty="0"/>
              <a:t>            </a:t>
            </a:r>
            <a:r>
              <a:rPr lang="en-GB" sz="2000" b="1" i="1" dirty="0"/>
              <a:t>negative number</a:t>
            </a:r>
            <a:r>
              <a:rPr lang="ar-EG" sz="2000" b="1" i="1" dirty="0"/>
              <a:t> </a:t>
            </a:r>
          </a:p>
          <a:p>
            <a:pPr marL="0" indent="0" algn="l">
              <a:buNone/>
            </a:pPr>
            <a:endParaRPr lang="ar-EG" sz="2000" b="1" i="1" dirty="0"/>
          </a:p>
          <a:p>
            <a:pPr marL="0" indent="0" algn="l">
              <a:buNone/>
            </a:pPr>
            <a:endParaRPr lang="en-GB" sz="2000" b="1" i="1" dirty="0"/>
          </a:p>
          <a:p>
            <a:pPr marL="0" indent="0" algn="l">
              <a:buNone/>
            </a:pPr>
            <a:r>
              <a:rPr lang="en-GB" sz="2000" b="1" i="1" dirty="0"/>
              <a:t>The strings are compared  </a:t>
            </a:r>
            <a:r>
              <a:rPr lang="en-GB" sz="2000" b="1" i="1" dirty="0">
                <a:solidFill>
                  <a:srgbClr val="CC0000"/>
                </a:solidFill>
              </a:rPr>
              <a:t>lexicographically </a:t>
            </a:r>
            <a:r>
              <a:rPr lang="en-GB" sz="2000" b="1" i="1" dirty="0"/>
              <a:t> (</a:t>
            </a:r>
            <a:r>
              <a:rPr lang="en-GB" sz="2000" b="1" i="1" dirty="0">
                <a:solidFill>
                  <a:srgbClr val="CC0000"/>
                </a:solidFill>
              </a:rPr>
              <a:t>i.e</a:t>
            </a:r>
            <a:r>
              <a:rPr lang="en-GB" sz="2000" b="1" i="1" dirty="0"/>
              <a:t>., according to dictionary order):</a:t>
            </a:r>
          </a:p>
          <a:p>
            <a:pPr marL="0" indent="0" algn="l">
              <a:buNone/>
            </a:pPr>
            <a:endParaRPr lang="ar-EG" sz="2000" b="1" i="1" dirty="0">
              <a:solidFill>
                <a:srgbClr val="CC0000"/>
              </a:solidFill>
            </a:endParaRPr>
          </a:p>
          <a:p>
            <a:pPr marL="0" indent="0" algn="l">
              <a:buNone/>
            </a:pPr>
            <a:r>
              <a:rPr lang="en-GB" sz="2000" b="1" i="1" dirty="0">
                <a:solidFill>
                  <a:srgbClr val="CC0000"/>
                </a:solidFill>
              </a:rPr>
              <a:t>a &lt; </a:t>
            </a:r>
            <a:r>
              <a:rPr lang="en-GB" sz="2000" b="1" i="1" dirty="0" err="1">
                <a:solidFill>
                  <a:srgbClr val="CC0000"/>
                </a:solidFill>
              </a:rPr>
              <a:t>aa</a:t>
            </a:r>
            <a:r>
              <a:rPr lang="en-GB" sz="2000" b="1" i="1" dirty="0">
                <a:solidFill>
                  <a:srgbClr val="CC0000"/>
                </a:solidFill>
              </a:rPr>
              <a:t> &lt; </a:t>
            </a:r>
            <a:r>
              <a:rPr lang="en-GB" sz="2000" b="1" i="1" dirty="0" err="1">
                <a:solidFill>
                  <a:srgbClr val="CC0000"/>
                </a:solidFill>
              </a:rPr>
              <a:t>aaa</a:t>
            </a:r>
            <a:r>
              <a:rPr lang="en-GB" sz="2000" b="1" i="1" dirty="0">
                <a:solidFill>
                  <a:srgbClr val="CC0000"/>
                </a:solidFill>
              </a:rPr>
              <a:t> &lt; … &lt; b &lt; </a:t>
            </a:r>
            <a:r>
              <a:rPr lang="en-GB" sz="2000" b="1" i="1" dirty="0" err="1">
                <a:solidFill>
                  <a:srgbClr val="CC0000"/>
                </a:solidFill>
              </a:rPr>
              <a:t>ba</a:t>
            </a:r>
            <a:r>
              <a:rPr lang="en-GB" sz="2000" b="1" i="1" dirty="0">
                <a:solidFill>
                  <a:srgbClr val="CC0000"/>
                </a:solidFill>
              </a:rPr>
              <a:t> &lt; bb &lt; … &lt; </a:t>
            </a:r>
            <a:r>
              <a:rPr lang="en-GB" sz="2000" b="1" i="1" dirty="0" err="1">
                <a:solidFill>
                  <a:srgbClr val="CC0000"/>
                </a:solidFill>
              </a:rPr>
              <a:t>bz</a:t>
            </a:r>
            <a:r>
              <a:rPr lang="en-GB" sz="2000" b="1" i="1" dirty="0">
                <a:solidFill>
                  <a:srgbClr val="CC0000"/>
                </a:solidFill>
              </a:rPr>
              <a:t> &lt; baa &lt; … &lt; </a:t>
            </a:r>
            <a:r>
              <a:rPr lang="en-GB" sz="2000" b="1" i="1" dirty="0" err="1">
                <a:solidFill>
                  <a:srgbClr val="CC0000"/>
                </a:solidFill>
              </a:rPr>
              <a:t>abca</a:t>
            </a:r>
            <a:r>
              <a:rPr lang="en-GB" sz="2000" b="1" i="1" dirty="0">
                <a:solidFill>
                  <a:srgbClr val="CC0000"/>
                </a:solidFill>
              </a:rPr>
              <a:t> &lt; </a:t>
            </a:r>
            <a:r>
              <a:rPr lang="en-GB" sz="2000" b="1" i="1" dirty="0" err="1">
                <a:solidFill>
                  <a:srgbClr val="CC0000"/>
                </a:solidFill>
              </a:rPr>
              <a:t>abd</a:t>
            </a:r>
            <a:r>
              <a:rPr lang="en-GB" sz="2000" b="1" i="1" dirty="0">
                <a:solidFill>
                  <a:srgbClr val="CC0000"/>
                </a:solidFill>
              </a:rPr>
              <a:t> &lt; ...</a:t>
            </a:r>
          </a:p>
        </p:txBody>
      </p:sp>
    </p:spTree>
    <p:extLst>
      <p:ext uri="{BB962C8B-B14F-4D97-AF65-F5344CB8AC3E}">
        <p14:creationId xmlns:p14="http://schemas.microsoft.com/office/powerpoint/2010/main" val="3677885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6632"/>
            <a:ext cx="8686800" cy="674136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#include &lt;</a:t>
            </a:r>
            <a:r>
              <a:rPr lang="en-US" sz="1800" b="1" dirty="0" err="1">
                <a:solidFill>
                  <a:schemeClr val="accent3">
                    <a:lumMod val="75000"/>
                  </a:schemeClr>
                </a:solidFill>
              </a:rPr>
              <a:t>iostream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&gt;</a:t>
            </a:r>
          </a:p>
          <a:p>
            <a:pPr marL="0" indent="0" algn="l">
              <a:buNone/>
            </a:pP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#include &lt;</a:t>
            </a:r>
            <a:r>
              <a:rPr lang="en-US" sz="1800" b="1" dirty="0" err="1">
                <a:solidFill>
                  <a:schemeClr val="accent3">
                    <a:lumMod val="75000"/>
                  </a:schemeClr>
                </a:solidFill>
              </a:rPr>
              <a:t>string.h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&gt;</a:t>
            </a:r>
          </a:p>
          <a:p>
            <a:pPr marL="0" indent="0" algn="l">
              <a:buNone/>
            </a:pP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using namespace </a:t>
            </a:r>
            <a:r>
              <a:rPr lang="en-US" sz="1800" b="1" dirty="0" err="1">
                <a:solidFill>
                  <a:schemeClr val="accent3">
                    <a:lumMod val="75000"/>
                  </a:schemeClr>
                </a:solidFill>
              </a:rPr>
              <a:t>std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 ;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/>
              <a:t>    </a:t>
            </a:r>
            <a:r>
              <a:rPr lang="en-US" sz="1800" b="1" dirty="0" err="1"/>
              <a:t>int</a:t>
            </a:r>
            <a:r>
              <a:rPr lang="en-US" sz="1800" b="1" dirty="0"/>
              <a:t> main ()</a:t>
            </a:r>
          </a:p>
          <a:p>
            <a:pPr marL="0" indent="0" algn="l">
              <a:buNone/>
            </a:pPr>
            <a:r>
              <a:rPr lang="en-US" sz="1800" b="1" dirty="0"/>
              <a:t>  {</a:t>
            </a:r>
          </a:p>
          <a:p>
            <a:pPr marL="0" indent="0" algn="l">
              <a:buNone/>
            </a:pPr>
            <a:r>
              <a:rPr lang="en-US" sz="1800" b="1" dirty="0"/>
              <a:t>             string s1 ("</a:t>
            </a:r>
            <a:r>
              <a:rPr lang="en-US" sz="1800" b="1" dirty="0" err="1"/>
              <a:t>abd</a:t>
            </a:r>
            <a:r>
              <a:rPr lang="en-US" sz="1800" b="1" dirty="0"/>
              <a:t>") ;</a:t>
            </a:r>
          </a:p>
          <a:p>
            <a:pPr marL="0" indent="0" algn="l">
              <a:buNone/>
            </a:pPr>
            <a:r>
              <a:rPr lang="en-US" sz="1800" b="1" dirty="0"/>
              <a:t>              string s2 ( "</a:t>
            </a:r>
            <a:r>
              <a:rPr lang="en-US" sz="1800" b="1" dirty="0" err="1"/>
              <a:t>abc</a:t>
            </a:r>
            <a:r>
              <a:rPr lang="en-US" sz="1800" b="1" dirty="0"/>
              <a:t>") ;</a:t>
            </a:r>
          </a:p>
          <a:p>
            <a:pPr marL="0" indent="0" algn="l">
              <a:buNone/>
            </a:pPr>
            <a:r>
              <a:rPr lang="en-US" sz="1800" b="1" dirty="0"/>
              <a:t>              </a:t>
            </a:r>
            <a:r>
              <a:rPr lang="en-US" sz="1800" b="1" dirty="0" err="1"/>
              <a:t>int</a:t>
            </a:r>
            <a:r>
              <a:rPr lang="en-US" sz="1800" b="1" dirty="0"/>
              <a:t> d = s1 . compare (s2) ;</a:t>
            </a:r>
          </a:p>
          <a:p>
            <a:pPr marL="0" indent="0" algn="l">
              <a:buNone/>
            </a:pPr>
            <a:r>
              <a:rPr lang="en-US" sz="1800" b="1" dirty="0"/>
              <a:t>             if ( d == 0 )</a:t>
            </a:r>
          </a:p>
          <a:p>
            <a:pPr marL="0" indent="0" algn="l">
              <a:buNone/>
            </a:pPr>
            <a:r>
              <a:rPr lang="en-US" sz="1800" b="1" dirty="0"/>
              <a:t>                     </a:t>
            </a:r>
            <a:r>
              <a:rPr lang="en-US" sz="1800" b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800" b="1" dirty="0"/>
              <a:t>&lt;&lt; " \n Both strings are identical " ;</a:t>
            </a:r>
          </a:p>
          <a:p>
            <a:pPr marL="0" indent="0" algn="l">
              <a:buNone/>
            </a:pPr>
            <a:r>
              <a:rPr lang="en-US" sz="1800" b="1" dirty="0"/>
              <a:t>             else if ( d &gt; 0 )</a:t>
            </a:r>
          </a:p>
          <a:p>
            <a:pPr marL="0" indent="0" algn="l">
              <a:buNone/>
            </a:pPr>
            <a:r>
              <a:rPr lang="en-US" sz="1800" b="1" dirty="0"/>
              <a:t>                      </a:t>
            </a:r>
            <a:r>
              <a:rPr lang="en-US" sz="1800" b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800" b="1" dirty="0"/>
              <a:t>&lt;&lt; "\n s1 is greater than s2 " ;</a:t>
            </a:r>
          </a:p>
          <a:p>
            <a:pPr marL="0" indent="0" algn="l">
              <a:buNone/>
            </a:pPr>
            <a:r>
              <a:rPr lang="en-US" sz="1800" b="1" dirty="0"/>
              <a:t>             else</a:t>
            </a:r>
          </a:p>
          <a:p>
            <a:pPr marL="0" indent="0" algn="l">
              <a:buNone/>
            </a:pPr>
            <a:r>
              <a:rPr lang="en-US" sz="1800" b="1" dirty="0"/>
              <a:t>                     </a:t>
            </a:r>
            <a:r>
              <a:rPr lang="en-US" sz="1800" b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800" b="1" dirty="0"/>
              <a:t>&lt;&lt; "\n s2 is greater than s1 " ;</a:t>
            </a:r>
          </a:p>
          <a:p>
            <a:pPr marL="0" indent="0" algn="l">
              <a:buNone/>
            </a:pPr>
            <a:r>
              <a:rPr lang="en-US" sz="1800" b="1" dirty="0"/>
              <a:t>                return 0 ;</a:t>
            </a:r>
          </a:p>
          <a:p>
            <a:pPr marL="0" indent="0" algn="l">
              <a:buNone/>
            </a:pPr>
            <a:r>
              <a:rPr lang="en-US" sz="1800" b="1" dirty="0"/>
              <a:t>  </a:t>
            </a:r>
            <a:r>
              <a:rPr lang="en-GB" sz="18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43065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9029"/>
            <a:ext cx="7772400" cy="1470025"/>
          </a:xfrm>
        </p:spPr>
        <p:txBody>
          <a:bodyPr/>
          <a:lstStyle/>
          <a:p>
            <a:pPr algn="l"/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Swap function (</a:t>
            </a:r>
            <a:r>
              <a:rPr lang="en-GB" b="1" dirty="0" err="1">
                <a:solidFill>
                  <a:schemeClr val="accent5">
                    <a:lumMod val="75000"/>
                  </a:schemeClr>
                </a:solidFill>
              </a:rPr>
              <a:t>strswp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97" y="980728"/>
            <a:ext cx="9036496" cy="5472608"/>
          </a:xfrm>
        </p:spPr>
        <p:txBody>
          <a:bodyPr>
            <a:normAutofit fontScale="62500" lnSpcReduction="20000"/>
          </a:bodyPr>
          <a:lstStyle/>
          <a:p>
            <a:pPr algn="l"/>
            <a:endParaRPr lang="ar-EG" sz="2400" b="1" i="1" dirty="0">
              <a:solidFill>
                <a:schemeClr val="tx1"/>
              </a:solidFill>
            </a:endParaRPr>
          </a:p>
          <a:p>
            <a:pPr algn="l"/>
            <a:r>
              <a:rPr lang="ar-EG" sz="2400" b="1" i="1" dirty="0">
                <a:solidFill>
                  <a:schemeClr val="tx1"/>
                </a:solidFill>
              </a:rPr>
              <a:t>      </a:t>
            </a:r>
            <a:r>
              <a:rPr lang="en-GB" sz="2400" b="1" i="1" dirty="0">
                <a:solidFill>
                  <a:schemeClr val="tx1"/>
                </a:solidFill>
              </a:rPr>
              <a:t>Swap string exchange the given string with another string .  </a:t>
            </a:r>
          </a:p>
          <a:p>
            <a:pPr algn="l"/>
            <a:endParaRPr lang="en-GB" sz="2400" b="1" i="1" dirty="0">
              <a:solidFill>
                <a:schemeClr val="tx1"/>
              </a:solidFill>
            </a:endParaRPr>
          </a:p>
          <a:p>
            <a:pPr algn="l"/>
            <a:r>
              <a:rPr lang="en-GB" sz="2400" b="1" i="1" dirty="0">
                <a:solidFill>
                  <a:schemeClr val="accent3">
                    <a:lumMod val="75000"/>
                  </a:schemeClr>
                </a:solidFill>
              </a:rPr>
              <a:t>#include &lt;</a:t>
            </a:r>
            <a:r>
              <a:rPr lang="en-GB" sz="2400" b="1" i="1" dirty="0" err="1">
                <a:solidFill>
                  <a:schemeClr val="accent3">
                    <a:lumMod val="75000"/>
                  </a:schemeClr>
                </a:solidFill>
              </a:rPr>
              <a:t>iostream</a:t>
            </a:r>
            <a:r>
              <a:rPr lang="en-GB" sz="2400" b="1" i="1" dirty="0">
                <a:solidFill>
                  <a:schemeClr val="accent3">
                    <a:lumMod val="75000"/>
                  </a:schemeClr>
                </a:solidFill>
              </a:rPr>
              <a:t>&gt;</a:t>
            </a:r>
          </a:p>
          <a:p>
            <a:pPr algn="l"/>
            <a:r>
              <a:rPr lang="en-GB" sz="2400" b="1" i="1" dirty="0">
                <a:solidFill>
                  <a:schemeClr val="accent3">
                    <a:lumMod val="75000"/>
                  </a:schemeClr>
                </a:solidFill>
              </a:rPr>
              <a:t>#include &lt;</a:t>
            </a:r>
            <a:r>
              <a:rPr lang="en-GB" sz="2400" b="1" i="1" dirty="0" err="1">
                <a:solidFill>
                  <a:schemeClr val="accent3">
                    <a:lumMod val="75000"/>
                  </a:schemeClr>
                </a:solidFill>
              </a:rPr>
              <a:t>string.h</a:t>
            </a:r>
            <a:r>
              <a:rPr lang="en-GB" sz="2400" b="1" i="1" dirty="0">
                <a:solidFill>
                  <a:schemeClr val="accent3">
                    <a:lumMod val="75000"/>
                  </a:schemeClr>
                </a:solidFill>
              </a:rPr>
              <a:t>&gt;</a:t>
            </a:r>
          </a:p>
          <a:p>
            <a:pPr algn="l"/>
            <a:r>
              <a:rPr lang="en-GB" sz="2400" b="1" i="1" dirty="0">
                <a:solidFill>
                  <a:schemeClr val="accent3">
                    <a:lumMod val="75000"/>
                  </a:schemeClr>
                </a:solidFill>
              </a:rPr>
              <a:t>using namespace </a:t>
            </a:r>
            <a:r>
              <a:rPr lang="en-GB" sz="2400" b="1" i="1" dirty="0" err="1">
                <a:solidFill>
                  <a:schemeClr val="accent3">
                    <a:lumMod val="75000"/>
                  </a:schemeClr>
                </a:solidFill>
              </a:rPr>
              <a:t>std</a:t>
            </a:r>
            <a:r>
              <a:rPr lang="en-GB" sz="2400" b="1" i="1" dirty="0">
                <a:solidFill>
                  <a:schemeClr val="accent3">
                    <a:lumMod val="75000"/>
                  </a:schemeClr>
                </a:solidFill>
              </a:rPr>
              <a:t> ;</a:t>
            </a:r>
          </a:p>
          <a:p>
            <a:pPr algn="l"/>
            <a:r>
              <a:rPr lang="en-GB" sz="2400" b="1" i="1" dirty="0" err="1">
                <a:solidFill>
                  <a:schemeClr val="tx1"/>
                </a:solidFill>
              </a:rPr>
              <a:t>int</a:t>
            </a:r>
            <a:r>
              <a:rPr lang="en-GB" sz="2400" b="1" i="1" dirty="0">
                <a:solidFill>
                  <a:schemeClr val="tx1"/>
                </a:solidFill>
              </a:rPr>
              <a:t> main ()</a:t>
            </a: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{</a:t>
            </a: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              string buyer ("money");</a:t>
            </a: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              string seller ("goods");</a:t>
            </a: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              </a:t>
            </a:r>
            <a:r>
              <a:rPr lang="en-GB" sz="2400" b="1" i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24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400" b="1" i="1" dirty="0">
                <a:solidFill>
                  <a:schemeClr val="tx1"/>
                </a:solidFill>
              </a:rPr>
              <a:t>&lt;&lt; "Before the swap, buyer has " &lt;&lt; buyer;</a:t>
            </a: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               </a:t>
            </a:r>
            <a:r>
              <a:rPr lang="en-GB" sz="2400" b="1" i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24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400" b="1" i="1" dirty="0">
                <a:solidFill>
                  <a:schemeClr val="tx1"/>
                </a:solidFill>
              </a:rPr>
              <a:t>&lt;&lt; " and seller has " &lt;&lt; seller &lt;&lt; '\n';</a:t>
            </a: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               swap (</a:t>
            </a:r>
            <a:r>
              <a:rPr lang="en-GB" sz="2400" b="1" i="1" dirty="0" err="1">
                <a:solidFill>
                  <a:schemeClr val="tx1"/>
                </a:solidFill>
              </a:rPr>
              <a:t>buyer,seller</a:t>
            </a:r>
            <a:r>
              <a:rPr lang="en-GB" sz="2400" b="1" i="1" dirty="0">
                <a:solidFill>
                  <a:schemeClr val="tx1"/>
                </a:solidFill>
              </a:rPr>
              <a:t>);</a:t>
            </a: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               </a:t>
            </a:r>
            <a:r>
              <a:rPr lang="en-GB" sz="2400" b="1" i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24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400" b="1" i="1" dirty="0">
                <a:solidFill>
                  <a:schemeClr val="tx1"/>
                </a:solidFill>
              </a:rPr>
              <a:t>&lt;&lt; " After the swap, buyer has " &lt;&lt; buyer;</a:t>
            </a: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                </a:t>
            </a:r>
            <a:r>
              <a:rPr lang="en-GB" sz="2400" b="1" i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24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400" b="1" i="1" dirty="0">
                <a:solidFill>
                  <a:schemeClr val="tx1"/>
                </a:solidFill>
              </a:rPr>
              <a:t>&lt;&lt; " and seller has " &lt;&lt; seller &lt;&lt; '\n';</a:t>
            </a: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 return 0;</a:t>
            </a: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}</a:t>
            </a:r>
            <a:endParaRPr lang="ar-EG" sz="2400" b="1" i="1" dirty="0">
              <a:solidFill>
                <a:schemeClr val="tx1"/>
              </a:solidFill>
            </a:endParaRPr>
          </a:p>
          <a:p>
            <a:pPr algn="l"/>
            <a:endParaRPr lang="en-US" sz="2400" b="1" i="1" dirty="0">
              <a:solidFill>
                <a:schemeClr val="tx1"/>
              </a:solidFill>
            </a:endParaRPr>
          </a:p>
          <a:p>
            <a:pPr algn="l"/>
            <a:r>
              <a:rPr lang="en-US" sz="2400" b="1" dirty="0">
                <a:solidFill>
                  <a:srgbClr val="CC0000"/>
                </a:solidFill>
              </a:rPr>
              <a:t>Out put :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ar-EG" sz="2400" b="1" i="1" dirty="0">
              <a:solidFill>
                <a:schemeClr val="tx1"/>
              </a:solidFill>
            </a:endParaRP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Before the swap, buyer ha</a:t>
            </a:r>
            <a:r>
              <a:rPr lang="en-US" sz="2400" b="1" i="1" dirty="0">
                <a:solidFill>
                  <a:schemeClr val="tx1"/>
                </a:solidFill>
              </a:rPr>
              <a:t>s money </a:t>
            </a:r>
            <a:r>
              <a:rPr lang="en-GB" sz="2400" b="1" i="1" dirty="0">
                <a:solidFill>
                  <a:schemeClr val="tx1"/>
                </a:solidFill>
              </a:rPr>
              <a:t> and seller has goods</a:t>
            </a: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After the swap, buyer has goods and seller has money </a:t>
            </a:r>
          </a:p>
        </p:txBody>
      </p:sp>
    </p:spTree>
    <p:extLst>
      <p:ext uri="{BB962C8B-B14F-4D97-AF65-F5344CB8AC3E}">
        <p14:creationId xmlns:p14="http://schemas.microsoft.com/office/powerpoint/2010/main" val="96359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" y="288032"/>
            <a:ext cx="8579296" cy="659735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1800" b="1" i="1" dirty="0">
                <a:solidFill>
                  <a:schemeClr val="accent3">
                    <a:lumMod val="75000"/>
                  </a:schemeClr>
                </a:solidFill>
              </a:rPr>
              <a:t>#include &lt;string&gt;</a:t>
            </a:r>
          </a:p>
          <a:p>
            <a:pPr marL="0" indent="0" algn="l">
              <a:buNone/>
            </a:pPr>
            <a:r>
              <a:rPr lang="en-GB" sz="1800" b="1" i="1" dirty="0">
                <a:solidFill>
                  <a:schemeClr val="accent3">
                    <a:lumMod val="75000"/>
                  </a:schemeClr>
                </a:solidFill>
              </a:rPr>
              <a:t>#include &lt;</a:t>
            </a:r>
            <a:r>
              <a:rPr lang="en-GB" sz="1800" b="1" i="1" dirty="0" err="1">
                <a:solidFill>
                  <a:schemeClr val="accent3">
                    <a:lumMod val="75000"/>
                  </a:schemeClr>
                </a:solidFill>
              </a:rPr>
              <a:t>iostream</a:t>
            </a:r>
            <a:r>
              <a:rPr lang="en-GB" sz="1800" b="1" i="1" dirty="0">
                <a:solidFill>
                  <a:schemeClr val="accent3">
                    <a:lumMod val="75000"/>
                  </a:schemeClr>
                </a:solidFill>
              </a:rPr>
              <a:t>&gt;</a:t>
            </a:r>
          </a:p>
          <a:p>
            <a:pPr marL="0" indent="0" algn="l">
              <a:buNone/>
            </a:pPr>
            <a:r>
              <a:rPr lang="en-GB" sz="1800" b="1" i="1" dirty="0" err="1"/>
              <a:t>int</a:t>
            </a:r>
            <a:r>
              <a:rPr lang="en-GB" sz="1800" b="1" i="1" dirty="0"/>
              <a:t> main( )</a:t>
            </a:r>
          </a:p>
          <a:p>
            <a:pPr marL="0" indent="0" algn="l">
              <a:buNone/>
            </a:pPr>
            <a:r>
              <a:rPr lang="en-GB" sz="1800" b="1" i="1" dirty="0"/>
              <a:t> {</a:t>
            </a:r>
          </a:p>
          <a:p>
            <a:pPr marL="0" indent="0" algn="l">
              <a:buNone/>
            </a:pPr>
            <a:r>
              <a:rPr lang="en-GB" sz="1800" b="1" i="1" dirty="0"/>
              <a:t>          using namespace </a:t>
            </a:r>
            <a:r>
              <a:rPr lang="en-GB" sz="1800" b="1" i="1" dirty="0" err="1"/>
              <a:t>std</a:t>
            </a:r>
            <a:r>
              <a:rPr lang="en-GB" sz="1800" b="1" i="1" dirty="0"/>
              <a:t> ; </a:t>
            </a:r>
          </a:p>
          <a:p>
            <a:pPr marL="0" indent="0" algn="l">
              <a:buNone/>
            </a:pPr>
            <a:r>
              <a:rPr lang="en-GB" sz="1800" b="1" i="1" dirty="0"/>
              <a:t>          </a:t>
            </a:r>
            <a:r>
              <a:rPr lang="en-GB" sz="1800" b="1" i="1" dirty="0">
                <a:solidFill>
                  <a:schemeClr val="accent3">
                    <a:lumMod val="75000"/>
                  </a:schemeClr>
                </a:solidFill>
              </a:rPr>
              <a:t>// Declaring an object of type </a:t>
            </a:r>
            <a:r>
              <a:rPr lang="en-GB" sz="1800" b="1" i="1" dirty="0" err="1">
                <a:solidFill>
                  <a:schemeClr val="accent3">
                    <a:lumMod val="75000"/>
                  </a:schemeClr>
                </a:solidFill>
              </a:rPr>
              <a:t>basic_string</a:t>
            </a:r>
            <a:r>
              <a:rPr lang="en-GB" sz="1800" b="1" i="1" dirty="0">
                <a:solidFill>
                  <a:schemeClr val="accent3">
                    <a:lumMod val="75000"/>
                  </a:schemeClr>
                </a:solidFill>
              </a:rPr>
              <a:t>&lt;char&gt;   </a:t>
            </a:r>
          </a:p>
          <a:p>
            <a:pPr marL="0" indent="0" algn="l">
              <a:buNone/>
            </a:pPr>
            <a:r>
              <a:rPr lang="en-GB" sz="1800" b="1" i="1" dirty="0"/>
              <a:t>            string s1 ( "</a:t>
            </a:r>
            <a:r>
              <a:rPr lang="en-GB" sz="1800" b="1" i="1" dirty="0" err="1"/>
              <a:t>Tweedledee</a:t>
            </a:r>
            <a:r>
              <a:rPr lang="en-GB" sz="1800" b="1" i="1" dirty="0"/>
              <a:t>" ); </a:t>
            </a:r>
          </a:p>
          <a:p>
            <a:pPr marL="0" indent="0" algn="l">
              <a:buNone/>
            </a:pPr>
            <a:r>
              <a:rPr lang="en-GB" sz="1800" b="1" i="1" dirty="0"/>
              <a:t>            string s2 ( "</a:t>
            </a:r>
            <a:r>
              <a:rPr lang="en-GB" sz="1800" b="1" i="1" dirty="0" err="1"/>
              <a:t>Tweedledum</a:t>
            </a:r>
            <a:r>
              <a:rPr lang="en-GB" sz="1800" b="1" i="1" dirty="0"/>
              <a:t>" ) ; </a:t>
            </a:r>
          </a:p>
          <a:p>
            <a:pPr marL="0" indent="0" algn="l">
              <a:buNone/>
            </a:pPr>
            <a:r>
              <a:rPr lang="en-GB" sz="1800" b="1" i="1" dirty="0"/>
              <a:t>            </a:t>
            </a:r>
            <a:r>
              <a:rPr lang="en-GB" sz="1800" b="1" i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18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800" b="1" i="1" dirty="0"/>
              <a:t>&lt;&lt; "Before swapping string s1 and s2 : " &lt;&lt; </a:t>
            </a:r>
            <a:r>
              <a:rPr lang="en-GB" sz="1800" b="1" i="1" dirty="0" err="1"/>
              <a:t>endl</a:t>
            </a:r>
            <a:r>
              <a:rPr lang="en-GB" sz="1800" b="1" i="1" dirty="0"/>
              <a:t>; </a:t>
            </a:r>
          </a:p>
          <a:p>
            <a:pPr marL="0" indent="0" algn="l">
              <a:buNone/>
            </a:pPr>
            <a:r>
              <a:rPr lang="en-GB" sz="1800" b="1" i="1" dirty="0"/>
              <a:t>            </a:t>
            </a:r>
            <a:r>
              <a:rPr lang="en-GB" sz="1800" b="1" i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18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800" b="1" i="1" dirty="0"/>
              <a:t>&lt;&lt; "The </a:t>
            </a:r>
            <a:r>
              <a:rPr lang="en-GB" sz="1800" b="1" i="1" dirty="0" err="1"/>
              <a:t>basic_string</a:t>
            </a:r>
            <a:r>
              <a:rPr lang="en-GB" sz="1800" b="1" i="1" dirty="0"/>
              <a:t> s1 = " &lt;&lt; s1 &lt;&lt; "." &lt;&lt; </a:t>
            </a:r>
            <a:r>
              <a:rPr lang="en-GB" sz="1800" b="1" i="1" dirty="0" err="1"/>
              <a:t>endl</a:t>
            </a:r>
            <a:r>
              <a:rPr lang="en-GB" sz="1800" b="1" i="1" dirty="0"/>
              <a:t>;  </a:t>
            </a:r>
          </a:p>
          <a:p>
            <a:pPr marL="0" indent="0" algn="l">
              <a:buNone/>
            </a:pPr>
            <a:r>
              <a:rPr lang="en-GB" sz="1800" b="1" i="1" dirty="0"/>
              <a:t>           </a:t>
            </a:r>
            <a:r>
              <a:rPr lang="en-GB" sz="1800" b="1" i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18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800" b="1" i="1" dirty="0"/>
              <a:t>&lt;&lt; "The </a:t>
            </a:r>
            <a:r>
              <a:rPr lang="en-GB" sz="1800" b="1" i="1" dirty="0" err="1"/>
              <a:t>basic_string</a:t>
            </a:r>
            <a:r>
              <a:rPr lang="en-GB" sz="1800" b="1" i="1" dirty="0"/>
              <a:t> s2 = " &lt;&lt; s2 &lt;&lt; "." &lt;&lt; </a:t>
            </a:r>
            <a:r>
              <a:rPr lang="en-GB" sz="1800" b="1" i="1" dirty="0" err="1"/>
              <a:t>endl</a:t>
            </a:r>
            <a:r>
              <a:rPr lang="en-GB" sz="1800" b="1" i="1" dirty="0"/>
              <a:t>;   </a:t>
            </a:r>
          </a:p>
          <a:p>
            <a:pPr marL="0" indent="0" algn="l">
              <a:buNone/>
            </a:pPr>
            <a:r>
              <a:rPr lang="en-GB" sz="1800" b="1" i="1" dirty="0"/>
              <a:t>           swap ( s1 , s2 );  </a:t>
            </a:r>
          </a:p>
          <a:p>
            <a:pPr marL="0" indent="0" algn="l">
              <a:buNone/>
            </a:pPr>
            <a:r>
              <a:rPr lang="en-GB" sz="1800" b="1" i="1" dirty="0"/>
              <a:t>           </a:t>
            </a:r>
            <a:r>
              <a:rPr lang="en-GB" sz="1800" b="1" i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18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800" b="1" i="1" dirty="0"/>
              <a:t>&lt;&lt; "\n After swapping string s1 and s2:" &lt;&lt; </a:t>
            </a:r>
            <a:r>
              <a:rPr lang="en-GB" sz="1800" b="1" i="1" dirty="0" err="1"/>
              <a:t>endl</a:t>
            </a:r>
            <a:r>
              <a:rPr lang="en-GB" sz="1800" b="1" i="1" dirty="0"/>
              <a:t>;   </a:t>
            </a:r>
          </a:p>
          <a:p>
            <a:pPr marL="0" indent="0" algn="l">
              <a:buNone/>
            </a:pPr>
            <a:r>
              <a:rPr lang="en-GB" sz="1800" b="1" i="1" dirty="0"/>
              <a:t>           </a:t>
            </a:r>
            <a:r>
              <a:rPr lang="en-GB" sz="1800" b="1" i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18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800" b="1" i="1" dirty="0"/>
              <a:t>&lt;&lt; "The </a:t>
            </a:r>
            <a:r>
              <a:rPr lang="en-GB" sz="1800" b="1" i="1" dirty="0" err="1"/>
              <a:t>basic_string</a:t>
            </a:r>
            <a:r>
              <a:rPr lang="en-GB" sz="1800" b="1" i="1" dirty="0"/>
              <a:t> s1 = " &lt;&lt; s1 &lt;&lt; "." &lt;&lt; </a:t>
            </a:r>
            <a:r>
              <a:rPr lang="en-GB" sz="1800" b="1" i="1" dirty="0" err="1"/>
              <a:t>endl</a:t>
            </a:r>
            <a:r>
              <a:rPr lang="en-GB" sz="1800" b="1" i="1" dirty="0"/>
              <a:t>;   </a:t>
            </a:r>
          </a:p>
          <a:p>
            <a:pPr marL="0" indent="0" algn="l">
              <a:buNone/>
            </a:pPr>
            <a:r>
              <a:rPr lang="en-GB" sz="1800" b="1" i="1" dirty="0"/>
              <a:t>           </a:t>
            </a:r>
            <a:r>
              <a:rPr lang="en-GB" sz="1800" b="1" i="1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18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800" b="1" i="1" dirty="0"/>
              <a:t>&lt;&lt; "The </a:t>
            </a:r>
            <a:r>
              <a:rPr lang="en-GB" sz="1800" b="1" i="1" dirty="0" err="1"/>
              <a:t>basic_string</a:t>
            </a:r>
            <a:r>
              <a:rPr lang="en-GB" sz="1800" b="1" i="1" dirty="0"/>
              <a:t> s2 = " &lt;&lt; s2 &lt;&lt; "." &lt;&lt; </a:t>
            </a:r>
            <a:r>
              <a:rPr lang="en-GB" sz="1800" b="1" i="1" dirty="0" err="1"/>
              <a:t>endl</a:t>
            </a:r>
            <a:r>
              <a:rPr lang="en-GB" sz="1800" b="1" i="1" dirty="0"/>
              <a:t>;  </a:t>
            </a:r>
          </a:p>
          <a:p>
            <a:pPr marL="0" indent="0" algn="l">
              <a:buNone/>
            </a:pPr>
            <a:r>
              <a:rPr lang="en-GB" sz="1800" b="1" i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18232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50" y="1340768"/>
            <a:ext cx="8323950" cy="5112568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strcpy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(s1,s2) : </a:t>
            </a:r>
            <a:r>
              <a:rPr lang="en-US" dirty="0"/>
              <a:t>copy s2 instead of s1.</a:t>
            </a:r>
            <a:br>
              <a:rPr lang="en-US" dirty="0"/>
            </a:br>
            <a:endParaRPr lang="en-US" dirty="0"/>
          </a:p>
          <a:p>
            <a:pPr marL="0" indent="0" algn="l">
              <a:buNone/>
            </a:pPr>
            <a:r>
              <a:rPr lang="en-US" b="1" dirty="0">
                <a:solidFill>
                  <a:srgbClr val="CC0000"/>
                </a:solidFill>
              </a:rPr>
              <a:t>Example: </a:t>
            </a:r>
          </a:p>
          <a:p>
            <a:pPr marL="0" indent="0" algn="l">
              <a:buNone/>
            </a:pPr>
            <a:r>
              <a:rPr lang="en-US" dirty="0"/>
              <a:t>char s1[]="</a:t>
            </a:r>
            <a:r>
              <a:rPr lang="en-US" dirty="0" err="1"/>
              <a:t>abc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char s2[]="xyz";</a:t>
            </a:r>
            <a:br>
              <a:rPr lang="en-US" dirty="0"/>
            </a:br>
            <a:r>
              <a:rPr lang="en-US" dirty="0" err="1"/>
              <a:t>strcpy</a:t>
            </a:r>
            <a:r>
              <a:rPr lang="en-US" dirty="0"/>
              <a:t>(s1,s2);</a:t>
            </a:r>
            <a:br>
              <a:rPr lang="en-US" dirty="0"/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/>
              <a:t>&lt;&lt;s1&lt;&lt;</a:t>
            </a:r>
            <a:r>
              <a:rPr lang="en-US" dirty="0" err="1"/>
              <a:t>endl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/>
              <a:t>&lt;&lt;s2&lt;&lt;</a:t>
            </a:r>
            <a:r>
              <a:rPr lang="en-US" dirty="0" err="1"/>
              <a:t>endl</a:t>
            </a:r>
            <a:r>
              <a:rPr lang="en-US" dirty="0"/>
              <a:t>;</a:t>
            </a:r>
            <a:br>
              <a:rPr lang="en-US" dirty="0"/>
            </a:br>
            <a:endParaRPr lang="en-US" dirty="0"/>
          </a:p>
          <a:p>
            <a:pPr marL="0" indent="0" algn="l">
              <a:buNone/>
            </a:pPr>
            <a:r>
              <a:rPr lang="en-US" b="1" dirty="0">
                <a:solidFill>
                  <a:srgbClr val="CC0000"/>
                </a:solidFill>
              </a:rPr>
              <a:t>output:</a:t>
            </a:r>
            <a:br>
              <a:rPr lang="en-US" dirty="0"/>
            </a:br>
            <a:r>
              <a:rPr lang="en-US" dirty="0"/>
              <a:t>xyz</a:t>
            </a:r>
            <a:br>
              <a:rPr lang="en-US" dirty="0"/>
            </a:br>
            <a:r>
              <a:rPr lang="en-US" dirty="0" err="1"/>
              <a:t>xyz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2850" y="513316"/>
            <a:ext cx="4020268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Copy function (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strcpy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ar-EG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11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strncpy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(s1,s2,n): </a:t>
            </a:r>
            <a:r>
              <a:rPr lang="en-US" dirty="0"/>
              <a:t>copy the first n characters of s2 into s1.</a:t>
            </a:r>
            <a:br>
              <a:rPr lang="en-US" dirty="0"/>
            </a:br>
            <a:endParaRPr lang="en-US" dirty="0"/>
          </a:p>
          <a:p>
            <a:pPr marL="0" indent="0" algn="l">
              <a:buNone/>
            </a:pPr>
            <a:r>
              <a:rPr lang="en-US" b="1" dirty="0">
                <a:solidFill>
                  <a:srgbClr val="CC0000"/>
                </a:solidFill>
              </a:rPr>
              <a:t>Example:</a:t>
            </a:r>
          </a:p>
          <a:p>
            <a:pPr marL="0" indent="0" algn="l">
              <a:buNone/>
            </a:pPr>
            <a:r>
              <a:rPr lang="en-US" dirty="0"/>
              <a:t> char s1[]="</a:t>
            </a:r>
            <a:r>
              <a:rPr lang="en-US" dirty="0" err="1"/>
              <a:t>abcde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Char s2=[]="xyz";</a:t>
            </a:r>
            <a:br>
              <a:rPr lang="en-US" dirty="0"/>
            </a:br>
            <a:r>
              <a:rPr lang="en-US" dirty="0" err="1"/>
              <a:t>Strncpy</a:t>
            </a:r>
            <a:r>
              <a:rPr lang="en-US" dirty="0"/>
              <a:t>(s1,s2,2);</a:t>
            </a:r>
            <a:br>
              <a:rPr lang="en-US" dirty="0"/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/>
              <a:t>&lt;&lt;s1&lt;&lt;</a:t>
            </a:r>
            <a:r>
              <a:rPr lang="en-US" dirty="0" err="1"/>
              <a:t>endl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/>
              <a:t>&lt;&lt;s2&lt;&lt;</a:t>
            </a:r>
            <a:r>
              <a:rPr lang="en-US" dirty="0" err="1"/>
              <a:t>endl</a:t>
            </a:r>
            <a:r>
              <a:rPr lang="en-US" dirty="0"/>
              <a:t>;</a:t>
            </a:r>
            <a:br>
              <a:rPr lang="en-US" dirty="0"/>
            </a:br>
            <a:endParaRPr lang="en-US" dirty="0"/>
          </a:p>
          <a:p>
            <a:pPr marL="0" indent="0" algn="l">
              <a:buNone/>
            </a:pPr>
            <a:r>
              <a:rPr lang="en-US" b="1" dirty="0">
                <a:solidFill>
                  <a:srgbClr val="CC0000"/>
                </a:solidFill>
              </a:rPr>
              <a:t>output:</a:t>
            </a:r>
            <a:br>
              <a:rPr lang="en-US" dirty="0"/>
            </a:br>
            <a:r>
              <a:rPr lang="en-US" dirty="0" err="1"/>
              <a:t>xycde</a:t>
            </a:r>
            <a:br>
              <a:rPr lang="en-US" dirty="0"/>
            </a:br>
            <a:r>
              <a:rPr lang="en-US" dirty="0"/>
              <a:t>xyz</a:t>
            </a:r>
            <a:endParaRPr lang="ar-EG" dirty="0"/>
          </a:p>
          <a:p>
            <a:pPr marL="0" indent="0" algn="l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87003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sz="3800" b="1" dirty="0" err="1">
                <a:solidFill>
                  <a:schemeClr val="accent1">
                    <a:lumMod val="75000"/>
                  </a:schemeClr>
                </a:solidFill>
              </a:rPr>
              <a:t>Cocatenation</a:t>
            </a:r>
            <a:r>
              <a:rPr lang="en-US" sz="3800" b="1" dirty="0">
                <a:solidFill>
                  <a:schemeClr val="accent1">
                    <a:lumMod val="75000"/>
                  </a:schemeClr>
                </a:solidFill>
              </a:rPr>
              <a:t> function (</a:t>
            </a:r>
            <a:r>
              <a:rPr lang="en-US" sz="3800" b="1" dirty="0" err="1">
                <a:solidFill>
                  <a:schemeClr val="accent1">
                    <a:lumMod val="75000"/>
                  </a:schemeClr>
                </a:solidFill>
              </a:rPr>
              <a:t>strcat</a:t>
            </a:r>
            <a:r>
              <a:rPr lang="en-US" sz="3800" b="1" dirty="0">
                <a:solidFill>
                  <a:schemeClr val="accent1">
                    <a:lumMod val="75000"/>
                  </a:schemeClr>
                </a:solidFill>
              </a:rPr>
              <a:t>(),</a:t>
            </a:r>
            <a:r>
              <a:rPr lang="en-US" sz="3800" b="1" dirty="0" err="1">
                <a:solidFill>
                  <a:schemeClr val="accent1">
                    <a:lumMod val="75000"/>
                  </a:schemeClr>
                </a:solidFill>
              </a:rPr>
              <a:t>strncat</a:t>
            </a:r>
            <a:r>
              <a:rPr lang="en-US" sz="3800" b="1" dirty="0">
                <a:solidFill>
                  <a:schemeClr val="accent1">
                    <a:lumMod val="75000"/>
                  </a:schemeClr>
                </a:solidFill>
              </a:rPr>
              <a:t>())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strcat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(s1,s2): </a:t>
            </a:r>
            <a:r>
              <a:rPr lang="en-US" dirty="0"/>
              <a:t>insert s2 in the end of s1.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Strlen</a:t>
            </a:r>
            <a:r>
              <a:rPr lang="en-US" dirty="0"/>
              <a:t>(s1) will be </a:t>
            </a:r>
            <a:r>
              <a:rPr lang="en-US" dirty="0" err="1"/>
              <a:t>strlen</a:t>
            </a:r>
            <a:r>
              <a:rPr lang="en-US" dirty="0"/>
              <a:t>(s1)+</a:t>
            </a:r>
            <a:r>
              <a:rPr lang="en-US" dirty="0" err="1"/>
              <a:t>strlen</a:t>
            </a:r>
            <a:r>
              <a:rPr lang="en-US" dirty="0"/>
              <a:t>(s2).    </a:t>
            </a:r>
            <a:br>
              <a:rPr lang="en-US" dirty="0"/>
            </a:br>
            <a:r>
              <a:rPr lang="en-US" dirty="0"/>
              <a:t> </a:t>
            </a:r>
          </a:p>
          <a:p>
            <a:pPr marL="0" indent="0" algn="l">
              <a:buNone/>
            </a:pPr>
            <a:r>
              <a:rPr lang="en-US" b="1" dirty="0">
                <a:solidFill>
                  <a:srgbClr val="CC0000"/>
                </a:solidFill>
              </a:rPr>
              <a:t> Example:</a:t>
            </a:r>
            <a:r>
              <a:rPr lang="en-US" dirty="0"/>
              <a:t> </a:t>
            </a:r>
          </a:p>
          <a:p>
            <a:pPr marL="0" indent="0" algn="l">
              <a:buNone/>
            </a:pPr>
            <a:r>
              <a:rPr lang="en-US" dirty="0"/>
              <a:t>char s1[]="</a:t>
            </a:r>
            <a:r>
              <a:rPr lang="en-US" dirty="0" err="1"/>
              <a:t>abc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Char s2=[]="xyz";</a:t>
            </a:r>
            <a:br>
              <a:rPr lang="en-US" dirty="0"/>
            </a:br>
            <a:r>
              <a:rPr lang="en-US" dirty="0" err="1"/>
              <a:t>Strcat</a:t>
            </a:r>
            <a:r>
              <a:rPr lang="en-US" dirty="0"/>
              <a:t>(s1,s2);</a:t>
            </a:r>
            <a:br>
              <a:rPr lang="en-US" dirty="0"/>
            </a:br>
            <a:r>
              <a:rPr lang="en-US" dirty="0" err="1"/>
              <a:t>cout</a:t>
            </a:r>
            <a:r>
              <a:rPr lang="en-US" dirty="0"/>
              <a:t>&lt;&lt;s1&lt;&lt;</a:t>
            </a:r>
            <a:r>
              <a:rPr lang="en-US" dirty="0" err="1"/>
              <a:t>endl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/>
              <a:t>cout</a:t>
            </a:r>
            <a:r>
              <a:rPr lang="en-US" dirty="0"/>
              <a:t>&lt;&lt;s2&lt;&lt;</a:t>
            </a:r>
            <a:r>
              <a:rPr lang="en-US" dirty="0" err="1"/>
              <a:t>endl</a:t>
            </a:r>
            <a:r>
              <a:rPr lang="en-US" dirty="0"/>
              <a:t>;</a:t>
            </a:r>
            <a:br>
              <a:rPr lang="en-US" dirty="0"/>
            </a:br>
            <a:endParaRPr lang="en-US" dirty="0"/>
          </a:p>
          <a:p>
            <a:pPr marL="0" indent="0" algn="l">
              <a:buNone/>
            </a:pPr>
            <a:r>
              <a:rPr lang="en-US" b="1" dirty="0">
                <a:solidFill>
                  <a:srgbClr val="CC0000"/>
                </a:solidFill>
              </a:rPr>
              <a:t>output:</a:t>
            </a:r>
            <a:br>
              <a:rPr lang="en-US" dirty="0"/>
            </a:br>
            <a:r>
              <a:rPr lang="en-US" dirty="0" err="1"/>
              <a:t>abcxyz</a:t>
            </a:r>
            <a:br>
              <a:rPr lang="en-US" dirty="0"/>
            </a:br>
            <a:r>
              <a:rPr lang="en-US" dirty="0"/>
              <a:t>xyz</a:t>
            </a:r>
            <a:br>
              <a:rPr lang="en-US" dirty="0"/>
            </a:b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93080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strncat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(s1,s2,n): </a:t>
            </a:r>
            <a:r>
              <a:rPr lang="en-US" dirty="0"/>
              <a:t>insert n characters from s2 in the end of s1</a:t>
            </a:r>
            <a:br>
              <a:rPr lang="en-US" dirty="0"/>
            </a:br>
            <a:endParaRPr lang="en-US" dirty="0"/>
          </a:p>
          <a:p>
            <a:pPr marL="0" indent="0" algn="l">
              <a:buNone/>
            </a:pPr>
            <a:r>
              <a:rPr lang="en-US" b="1" dirty="0">
                <a:solidFill>
                  <a:srgbClr val="C00000"/>
                </a:solidFill>
              </a:rPr>
              <a:t>Example:</a:t>
            </a:r>
          </a:p>
          <a:p>
            <a:pPr marL="0" indent="0" algn="l">
              <a:buNone/>
            </a:pPr>
            <a:r>
              <a:rPr lang="en-US" dirty="0"/>
              <a:t> char s1[]="</a:t>
            </a:r>
            <a:r>
              <a:rPr lang="en-US" dirty="0" err="1"/>
              <a:t>abc</a:t>
            </a:r>
            <a:r>
              <a:rPr lang="en-US" dirty="0"/>
              <a:t>";</a:t>
            </a:r>
            <a:br>
              <a:rPr lang="en-US" dirty="0"/>
            </a:br>
            <a:r>
              <a:rPr lang="en-US" dirty="0"/>
              <a:t>Char s2=[]="xyz";</a:t>
            </a:r>
            <a:br>
              <a:rPr lang="en-US" dirty="0"/>
            </a:br>
            <a:r>
              <a:rPr lang="en-US" dirty="0" err="1"/>
              <a:t>Strncat</a:t>
            </a:r>
            <a:r>
              <a:rPr lang="en-US" dirty="0"/>
              <a:t>(s1,s2,2);</a:t>
            </a:r>
            <a:br>
              <a:rPr lang="en-US" dirty="0"/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/>
              <a:t>&lt;&lt;s1&lt;&lt;</a:t>
            </a:r>
            <a:r>
              <a:rPr lang="en-US" dirty="0" err="1"/>
              <a:t>endl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/>
              <a:t>&lt;&lt;s2&lt;&lt;</a:t>
            </a:r>
            <a:r>
              <a:rPr lang="en-US" dirty="0" err="1"/>
              <a:t>endl</a:t>
            </a:r>
            <a:r>
              <a:rPr lang="en-US" dirty="0"/>
              <a:t>;</a:t>
            </a:r>
            <a:br>
              <a:rPr lang="en-US" dirty="0"/>
            </a:br>
            <a:endParaRPr lang="en-US" dirty="0"/>
          </a:p>
          <a:p>
            <a:pPr marL="0" indent="0" algn="l">
              <a:buNone/>
            </a:pPr>
            <a:r>
              <a:rPr lang="en-US" b="1" dirty="0">
                <a:solidFill>
                  <a:srgbClr val="C00000"/>
                </a:solidFill>
              </a:rPr>
              <a:t>output:</a:t>
            </a:r>
            <a:br>
              <a:rPr lang="en-US" dirty="0"/>
            </a:br>
            <a:r>
              <a:rPr lang="en-US" dirty="0" err="1"/>
              <a:t>abcxy</a:t>
            </a:r>
            <a:br>
              <a:rPr lang="en-US" dirty="0"/>
            </a:br>
            <a:r>
              <a:rPr lang="en-US" dirty="0"/>
              <a:t>xyz</a:t>
            </a:r>
            <a:br>
              <a:rPr lang="en-US" dirty="0"/>
            </a:b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647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669360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String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en-US" dirty="0"/>
              <a:t>    is a sequence of characters ending with NULL '\0'</a:t>
            </a:r>
            <a:br>
              <a:rPr lang="en-US" dirty="0"/>
            </a:br>
            <a:br>
              <a:rPr lang="en-US" dirty="0"/>
            </a:br>
            <a:r>
              <a:rPr lang="en-US" b="1" dirty="0">
                <a:solidFill>
                  <a:srgbClr val="00B0F0"/>
                </a:solidFill>
              </a:rPr>
              <a:t>char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greeting[6] = </a:t>
            </a:r>
            <a:r>
              <a:rPr lang="en-US" dirty="0">
                <a:solidFill>
                  <a:srgbClr val="CC0000"/>
                </a:solidFill>
              </a:rPr>
              <a:t>{'H', 'e', 'l', 'l', 'o', '\0'};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/>
              <a:t>    If you follow the rule of array initialization, then you can write the above statement as follows:</a:t>
            </a:r>
          </a:p>
          <a:p>
            <a:pPr marL="0" indent="0" algn="l">
              <a:buNone/>
            </a:pPr>
            <a:r>
              <a:rPr lang="en-US" b="1" dirty="0">
                <a:solidFill>
                  <a:srgbClr val="00B0F0"/>
                </a:solidFill>
              </a:rPr>
              <a:t>char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greeting[] = </a:t>
            </a:r>
            <a:r>
              <a:rPr lang="en-US" dirty="0">
                <a:solidFill>
                  <a:srgbClr val="CC0000"/>
                </a:solidFill>
              </a:rPr>
              <a:t>"Hello";</a:t>
            </a:r>
          </a:p>
          <a:p>
            <a:pPr marL="0" indent="0" algn="l">
              <a:buNone/>
            </a:pPr>
            <a:r>
              <a:rPr lang="en-US" dirty="0"/>
              <a:t>Following is the memory presentation of above defined string in C++:</a:t>
            </a:r>
          </a:p>
          <a:p>
            <a:pPr marL="0" indent="0" algn="l">
              <a:buNone/>
            </a:pPr>
            <a:r>
              <a:rPr lang="en-US" dirty="0"/>
              <a:t>Actually, you do not place the null character at the end of a string constant. The C++ compiler automatically places the </a:t>
            </a:r>
            <a:r>
              <a:rPr lang="en-US" dirty="0">
                <a:solidFill>
                  <a:srgbClr val="CC0000"/>
                </a:solidFill>
              </a:rPr>
              <a:t>'\0' </a:t>
            </a:r>
            <a:r>
              <a:rPr lang="en-US" dirty="0"/>
              <a:t>at the end of the string when it initializes the array.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2382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496944" cy="5904656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#include &lt;</a:t>
            </a:r>
            <a:r>
              <a:rPr lang="en-GB" dirty="0" err="1">
                <a:solidFill>
                  <a:schemeClr val="accent3">
                    <a:lumMod val="75000"/>
                  </a:schemeClr>
                </a:solidFill>
              </a:rPr>
              <a:t>iostream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&gt; </a:t>
            </a:r>
          </a:p>
          <a:p>
            <a:pPr marL="0" indent="0" algn="l">
              <a:buNone/>
            </a:pP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#include &lt;string&gt;</a:t>
            </a:r>
          </a:p>
          <a:p>
            <a:pPr marL="0" indent="0" algn="l">
              <a:buNone/>
            </a:pP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using namespace </a:t>
            </a:r>
            <a:r>
              <a:rPr lang="en-GB" dirty="0" err="1">
                <a:solidFill>
                  <a:schemeClr val="accent3">
                    <a:lumMod val="75000"/>
                  </a:schemeClr>
                </a:solidFill>
              </a:rPr>
              <a:t>std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 marL="0" indent="0" algn="l">
              <a:buNone/>
            </a:pPr>
            <a:r>
              <a:rPr lang="en-GB" dirty="0" err="1"/>
              <a:t>int</a:t>
            </a:r>
            <a:r>
              <a:rPr lang="en-GB" dirty="0"/>
              <a:t> main () {   </a:t>
            </a:r>
          </a:p>
          <a:p>
            <a:pPr marL="0" indent="0" algn="l">
              <a:buNone/>
            </a:pPr>
            <a:r>
              <a:rPr lang="en-GB" dirty="0"/>
              <a:t>string str1 = "Hello";   string str2 = "World";   string str3;   </a:t>
            </a:r>
            <a:r>
              <a:rPr lang="en-GB" dirty="0" err="1"/>
              <a:t>int</a:t>
            </a:r>
            <a:r>
              <a:rPr lang="en-GB" dirty="0"/>
              <a:t>  </a:t>
            </a:r>
            <a:r>
              <a:rPr lang="en-GB" dirty="0" err="1"/>
              <a:t>len</a:t>
            </a:r>
            <a:r>
              <a:rPr lang="en-GB" dirty="0"/>
              <a:t> ;</a:t>
            </a:r>
          </a:p>
          <a:p>
            <a:pPr marL="0" indent="0" algn="l">
              <a:buNone/>
            </a:pPr>
            <a:r>
              <a:rPr lang="en-GB" dirty="0"/>
              <a:t>   str3 = str1;                // copy str1 into str3 </a:t>
            </a:r>
            <a:r>
              <a:rPr lang="en-US" dirty="0"/>
              <a:t> </a:t>
            </a:r>
          </a:p>
          <a:p>
            <a:pPr marL="0" indent="0" algn="l">
              <a:buNone/>
            </a:pPr>
            <a:r>
              <a:rPr lang="en-GB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dirty="0"/>
              <a:t>&lt;&lt; "str3 : " &lt;&lt; str3 &lt;&lt; 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  <a:p>
            <a:pPr marL="0" indent="0" algn="l">
              <a:buNone/>
            </a:pPr>
            <a:r>
              <a:rPr lang="en-GB" dirty="0"/>
              <a:t>str3 = str1 + str2;    // concatenates str1 and str2</a:t>
            </a:r>
          </a:p>
          <a:p>
            <a:pPr marL="0" indent="0" algn="l">
              <a:buNone/>
            </a:pPr>
            <a:r>
              <a:rPr lang="en-GB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dirty="0"/>
              <a:t>&lt;&lt; "str1 + str2 : " &lt;&lt; str3 &lt;&lt; 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  <a:p>
            <a:pPr marL="0" indent="0" algn="l">
              <a:buNone/>
            </a:pPr>
            <a:r>
              <a:rPr lang="en-GB" dirty="0" err="1"/>
              <a:t>len</a:t>
            </a:r>
            <a:r>
              <a:rPr lang="en-GB" dirty="0"/>
              <a:t> = str3.size();   // total length of str3 after concatenation</a:t>
            </a:r>
            <a:r>
              <a:rPr lang="en-US" dirty="0"/>
              <a:t> </a:t>
            </a:r>
          </a:p>
          <a:p>
            <a:pPr marL="0" indent="0" algn="l">
              <a:buNone/>
            </a:pPr>
            <a:r>
              <a:rPr lang="en-GB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dirty="0"/>
              <a:t>&lt;&lt; "str3.size() :  " &lt;&lt; </a:t>
            </a:r>
            <a:r>
              <a:rPr lang="en-GB" dirty="0" err="1"/>
              <a:t>len</a:t>
            </a:r>
            <a:r>
              <a:rPr lang="en-GB" dirty="0"/>
              <a:t> &lt;&lt; 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  <a:p>
            <a:pPr marL="0" indent="0" algn="l">
              <a:buNone/>
            </a:pPr>
            <a:r>
              <a:rPr lang="en-GB" dirty="0"/>
              <a:t>   return 0; }</a:t>
            </a:r>
          </a:p>
          <a:p>
            <a:pPr marL="0" indent="0" algn="l">
              <a:buNone/>
            </a:pPr>
            <a:r>
              <a:rPr lang="en-US" b="1" dirty="0">
                <a:solidFill>
                  <a:srgbClr val="C00000"/>
                </a:solidFill>
              </a:rPr>
              <a:t>Out put </a:t>
            </a:r>
            <a:r>
              <a:rPr lang="en-GB" b="1" dirty="0">
                <a:solidFill>
                  <a:srgbClr val="C00000"/>
                </a:solidFill>
              </a:rPr>
              <a:t>:</a:t>
            </a:r>
          </a:p>
          <a:p>
            <a:pPr marL="0" indent="0" algn="l">
              <a:buNone/>
            </a:pPr>
            <a:r>
              <a:rPr lang="en-GB" dirty="0"/>
              <a:t>str3 : Hello </a:t>
            </a:r>
          </a:p>
          <a:p>
            <a:pPr marL="0" indent="0" algn="l">
              <a:buNone/>
            </a:pPr>
            <a:r>
              <a:rPr lang="en-GB" dirty="0"/>
              <a:t>str1 + str2 : </a:t>
            </a:r>
            <a:r>
              <a:rPr lang="en-GB" dirty="0" err="1"/>
              <a:t>HelloWorld</a:t>
            </a:r>
            <a:r>
              <a:rPr lang="en-GB" dirty="0"/>
              <a:t> </a:t>
            </a:r>
          </a:p>
          <a:p>
            <a:pPr marL="0" indent="0" algn="l">
              <a:buNone/>
            </a:pPr>
            <a:r>
              <a:rPr lang="en-GB" dirty="0"/>
              <a:t>str3.size() :  10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81363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604867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#include &lt;</a:t>
            </a:r>
            <a:r>
              <a:rPr lang="en-GB" sz="2000" dirty="0" err="1">
                <a:solidFill>
                  <a:schemeClr val="accent3">
                    <a:lumMod val="75000"/>
                  </a:schemeClr>
                </a:solidFill>
              </a:rPr>
              <a:t>iostream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&gt; </a:t>
            </a:r>
          </a:p>
          <a:p>
            <a:pPr marL="0" indent="0" algn="l">
              <a:buNone/>
            </a:pP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#include &lt;string&gt;</a:t>
            </a:r>
          </a:p>
          <a:p>
            <a:pPr marL="0" indent="0" algn="l">
              <a:buNone/>
            </a:pP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using namespace </a:t>
            </a:r>
            <a:r>
              <a:rPr lang="en-GB" sz="2000" dirty="0" err="1">
                <a:solidFill>
                  <a:schemeClr val="accent3">
                    <a:lumMod val="75000"/>
                  </a:schemeClr>
                </a:solidFill>
              </a:rPr>
              <a:t>std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 marL="0" indent="0" algn="l">
              <a:buNone/>
            </a:pPr>
            <a:r>
              <a:rPr lang="en-GB" sz="2000" dirty="0" err="1"/>
              <a:t>int</a:t>
            </a:r>
            <a:r>
              <a:rPr lang="en-GB" sz="2000" dirty="0"/>
              <a:t> main () {   </a:t>
            </a:r>
          </a:p>
          <a:p>
            <a:pPr marL="0" indent="0" algn="l">
              <a:buNone/>
            </a:pPr>
            <a:r>
              <a:rPr lang="en-GB" sz="2000" dirty="0"/>
              <a:t>char str1[10] = "Hello";   char str2[10] = "World";   char str3[10];   </a:t>
            </a:r>
            <a:r>
              <a:rPr lang="en-GB" sz="2000" dirty="0" err="1"/>
              <a:t>int</a:t>
            </a:r>
            <a:r>
              <a:rPr lang="en-GB" sz="2000" dirty="0"/>
              <a:t>  </a:t>
            </a:r>
            <a:r>
              <a:rPr lang="en-GB" sz="2000" dirty="0" err="1"/>
              <a:t>len</a:t>
            </a:r>
            <a:r>
              <a:rPr lang="en-GB" sz="2000" dirty="0"/>
              <a:t> ;</a:t>
            </a:r>
          </a:p>
          <a:p>
            <a:pPr marL="0" indent="0" algn="l">
              <a:buNone/>
            </a:pPr>
            <a:r>
              <a:rPr lang="en-GB" sz="2000" dirty="0"/>
              <a:t>   </a:t>
            </a:r>
            <a:r>
              <a:rPr lang="en-GB" sz="2000" dirty="0" err="1"/>
              <a:t>strcpy</a:t>
            </a:r>
            <a:r>
              <a:rPr lang="en-GB" sz="2000" dirty="0"/>
              <a:t>( str3, str1);         // copy str1 into str3   </a:t>
            </a:r>
          </a:p>
          <a:p>
            <a:pPr marL="0" indent="0" algn="l">
              <a:buNone/>
            </a:pPr>
            <a:r>
              <a:rPr lang="en-GB" sz="2000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000" dirty="0"/>
              <a:t>&lt;&lt; "</a:t>
            </a:r>
            <a:r>
              <a:rPr lang="en-GB" sz="2000" dirty="0" err="1"/>
              <a:t>strcpy</a:t>
            </a:r>
            <a:r>
              <a:rPr lang="en-GB" sz="2000" dirty="0"/>
              <a:t>( str3, str1) : " &lt;&lt; str3 &lt;&lt; </a:t>
            </a:r>
            <a:r>
              <a:rPr lang="en-GB" sz="2000" dirty="0" err="1"/>
              <a:t>endl</a:t>
            </a:r>
            <a:r>
              <a:rPr lang="en-GB" sz="2000" dirty="0"/>
              <a:t>;</a:t>
            </a:r>
          </a:p>
          <a:p>
            <a:pPr marL="0" indent="0" algn="l">
              <a:buNone/>
            </a:pPr>
            <a:r>
              <a:rPr lang="en-GB" sz="2000" dirty="0"/>
              <a:t>  </a:t>
            </a:r>
            <a:r>
              <a:rPr lang="en-GB" sz="2000" dirty="0" err="1"/>
              <a:t>strcat</a:t>
            </a:r>
            <a:r>
              <a:rPr lang="en-GB" sz="2000" dirty="0"/>
              <a:t>( str1, str2);        // concatenates str1 and str2 </a:t>
            </a:r>
          </a:p>
          <a:p>
            <a:pPr marL="0" indent="0" algn="l">
              <a:buNone/>
            </a:pPr>
            <a:r>
              <a:rPr lang="en-GB" sz="2000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000" dirty="0"/>
              <a:t>&lt;&lt; "</a:t>
            </a:r>
            <a:r>
              <a:rPr lang="en-GB" sz="2000" dirty="0" err="1"/>
              <a:t>strcat</a:t>
            </a:r>
            <a:r>
              <a:rPr lang="en-GB" sz="2000" dirty="0"/>
              <a:t>( str1, str2): " &lt;&lt; str1 &lt;&lt; </a:t>
            </a:r>
            <a:r>
              <a:rPr lang="en-GB" sz="2000" dirty="0" err="1"/>
              <a:t>endl</a:t>
            </a:r>
            <a:r>
              <a:rPr lang="en-GB" sz="2000" dirty="0"/>
              <a:t>;</a:t>
            </a:r>
          </a:p>
          <a:p>
            <a:pPr marL="0" indent="0" algn="l">
              <a:buNone/>
            </a:pPr>
            <a:r>
              <a:rPr lang="en-GB" sz="2000" dirty="0"/>
              <a:t> </a:t>
            </a:r>
            <a:r>
              <a:rPr lang="en-GB" sz="2000" dirty="0" err="1"/>
              <a:t>len</a:t>
            </a:r>
            <a:r>
              <a:rPr lang="en-GB" sz="2000" dirty="0"/>
              <a:t> = </a:t>
            </a:r>
            <a:r>
              <a:rPr lang="en-GB" sz="2000" dirty="0" err="1"/>
              <a:t>strlen</a:t>
            </a:r>
            <a:r>
              <a:rPr lang="en-GB" sz="2000" dirty="0"/>
              <a:t>(str1);          // total length of str1 after concatenation </a:t>
            </a:r>
          </a:p>
          <a:p>
            <a:pPr marL="0" indent="0" algn="l">
              <a:buNone/>
            </a:pPr>
            <a:r>
              <a:rPr lang="en-GB" sz="2000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000" dirty="0"/>
              <a:t>&lt;&lt; "</a:t>
            </a:r>
            <a:r>
              <a:rPr lang="en-GB" sz="2000" dirty="0" err="1"/>
              <a:t>strlen</a:t>
            </a:r>
            <a:r>
              <a:rPr lang="en-GB" sz="2000" dirty="0"/>
              <a:t>(str1) : " &lt;&lt; </a:t>
            </a:r>
            <a:r>
              <a:rPr lang="en-GB" sz="2000" dirty="0" err="1"/>
              <a:t>len</a:t>
            </a:r>
            <a:r>
              <a:rPr lang="en-GB" sz="2000" dirty="0"/>
              <a:t> &lt;&lt; </a:t>
            </a:r>
            <a:r>
              <a:rPr lang="en-GB" sz="2000" dirty="0" err="1"/>
              <a:t>endl</a:t>
            </a:r>
            <a:r>
              <a:rPr lang="en-GB" sz="2000" dirty="0"/>
              <a:t>;</a:t>
            </a:r>
          </a:p>
          <a:p>
            <a:pPr marL="0" indent="0" algn="l">
              <a:buNone/>
            </a:pPr>
            <a:r>
              <a:rPr lang="en-GB" sz="2000" dirty="0"/>
              <a:t>   return 0; }</a:t>
            </a:r>
          </a:p>
          <a:p>
            <a:pPr marL="0" indent="0" algn="l">
              <a:buNone/>
            </a:pPr>
            <a:r>
              <a:rPr lang="en-US" sz="2000" b="1" dirty="0">
                <a:solidFill>
                  <a:srgbClr val="C00000"/>
                </a:solidFill>
              </a:rPr>
              <a:t>Out put</a:t>
            </a:r>
            <a:r>
              <a:rPr lang="en-GB" sz="2000" b="1" dirty="0">
                <a:solidFill>
                  <a:srgbClr val="C00000"/>
                </a:solidFill>
              </a:rPr>
              <a:t>:</a:t>
            </a:r>
          </a:p>
          <a:p>
            <a:pPr marL="0" indent="0" algn="l">
              <a:buNone/>
            </a:pPr>
            <a:r>
              <a:rPr lang="en-GB" sz="2000" dirty="0" err="1"/>
              <a:t>strcpy</a:t>
            </a:r>
            <a:r>
              <a:rPr lang="en-GB" sz="2000" dirty="0"/>
              <a:t>( str3, str1) : Hello</a:t>
            </a:r>
          </a:p>
          <a:p>
            <a:pPr marL="0" indent="0" algn="l">
              <a:buNone/>
            </a:pPr>
            <a:r>
              <a:rPr lang="en-GB" sz="2000" dirty="0" err="1"/>
              <a:t>strcat</a:t>
            </a:r>
            <a:r>
              <a:rPr lang="en-GB" sz="2000" dirty="0"/>
              <a:t>( str1, str2): </a:t>
            </a:r>
            <a:r>
              <a:rPr lang="en-GB" sz="2000" dirty="0" err="1"/>
              <a:t>HelloWorld</a:t>
            </a:r>
            <a:r>
              <a:rPr lang="en-GB" sz="2000" dirty="0"/>
              <a:t> </a:t>
            </a:r>
            <a:r>
              <a:rPr lang="en-GB" sz="2000" dirty="0" err="1"/>
              <a:t>strlen</a:t>
            </a:r>
            <a:r>
              <a:rPr lang="en-GB" sz="2000" dirty="0"/>
              <a:t>(str1) : 10</a:t>
            </a:r>
            <a:endParaRPr lang="ar-EG" sz="2000" dirty="0"/>
          </a:p>
        </p:txBody>
      </p:sp>
    </p:spTree>
    <p:extLst>
      <p:ext uri="{BB962C8B-B14F-4D97-AF65-F5344CB8AC3E}">
        <p14:creationId xmlns:p14="http://schemas.microsoft.com/office/powerpoint/2010/main" val="97472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en-US" b="1" dirty="0">
                <a:solidFill>
                  <a:srgbClr val="C00000"/>
                </a:solidFill>
              </a:rPr>
              <a:t>Example : </a:t>
            </a:r>
            <a:r>
              <a:rPr lang="en-US" dirty="0"/>
              <a:t>write a C++ program to enter a matrix of 2-D string names and search for a name entered by keyboard to end the program when find it:</a:t>
            </a:r>
            <a:br>
              <a:rPr lang="en-US" dirty="0"/>
            </a:br>
            <a:endParaRPr lang="en-US" dirty="0"/>
          </a:p>
          <a:p>
            <a:pPr marL="0" indent="0" algn="l">
              <a:buNone/>
            </a:pPr>
            <a:r>
              <a:rPr lang="en-US" b="1" dirty="0">
                <a:solidFill>
                  <a:srgbClr val="C00000"/>
                </a:solidFill>
              </a:rPr>
              <a:t>Solution:</a:t>
            </a:r>
          </a:p>
          <a:p>
            <a:pPr marL="0" indent="0" algn="l">
              <a:buNone/>
            </a:pPr>
            <a:br>
              <a:rPr lang="en-US" dirty="0"/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#include&lt;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iostream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&gt;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#include&lt;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string.h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&gt;</a:t>
            </a:r>
            <a:br>
              <a:rPr lang="en-US" dirty="0"/>
            </a:br>
            <a:r>
              <a:rPr lang="en-US" dirty="0"/>
              <a:t>void main(){</a:t>
            </a:r>
          </a:p>
          <a:p>
            <a:pPr marL="0" indent="0" algn="l">
              <a:buNone/>
            </a:pPr>
            <a:r>
              <a:rPr lang="en-US" dirty="0" err="1"/>
              <a:t>int</a:t>
            </a:r>
            <a:r>
              <a:rPr lang="en-US" dirty="0"/>
              <a:t> i=0, t=0</a:t>
            </a:r>
            <a:r>
              <a:rPr lang="en-US" dirty="0">
                <a:solidFill>
                  <a:srgbClr val="FF0000"/>
                </a:solidFill>
              </a:rPr>
              <a:t>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char </a:t>
            </a:r>
            <a:r>
              <a:rPr lang="en-US" dirty="0" err="1"/>
              <a:t>myname</a:t>
            </a:r>
            <a:r>
              <a:rPr lang="en-US" dirty="0"/>
              <a:t> [10];</a:t>
            </a:r>
            <a:br>
              <a:rPr lang="en-US" dirty="0"/>
            </a:br>
            <a:r>
              <a:rPr lang="en-US" dirty="0"/>
              <a:t>char name[5][10]={"</a:t>
            </a:r>
            <a:r>
              <a:rPr lang="en-US" dirty="0" err="1"/>
              <a:t>ali</a:t>
            </a:r>
            <a:r>
              <a:rPr lang="en-US" dirty="0"/>
              <a:t>","</a:t>
            </a:r>
            <a:r>
              <a:rPr lang="en-US" dirty="0" err="1"/>
              <a:t>huda</a:t>
            </a:r>
            <a:r>
              <a:rPr lang="en-US" dirty="0"/>
              <a:t>","</a:t>
            </a:r>
            <a:r>
              <a:rPr lang="en-US" dirty="0" err="1"/>
              <a:t>hadi</a:t>
            </a:r>
            <a:r>
              <a:rPr lang="en-US" dirty="0"/>
              <a:t>","</a:t>
            </a:r>
            <a:r>
              <a:rPr lang="en-US" dirty="0" err="1"/>
              <a:t>deyaa</a:t>
            </a:r>
            <a:r>
              <a:rPr lang="en-US" dirty="0"/>
              <a:t>","</a:t>
            </a:r>
            <a:r>
              <a:rPr lang="en-US" dirty="0" err="1"/>
              <a:t>samy</a:t>
            </a:r>
            <a:r>
              <a:rPr lang="en-US" dirty="0"/>
              <a:t>"}</a:t>
            </a:r>
            <a:r>
              <a:rPr lang="en-US" dirty="0">
                <a:solidFill>
                  <a:srgbClr val="FF0000"/>
                </a:solidFill>
              </a:rPr>
              <a:t>;</a:t>
            </a:r>
            <a:br>
              <a:rPr lang="en-US" dirty="0"/>
            </a:br>
            <a:r>
              <a:rPr lang="en-US" dirty="0"/>
              <a:t>do{</a:t>
            </a:r>
          </a:p>
          <a:p>
            <a:pPr marL="0" indent="0" algn="l">
              <a:buNone/>
            </a:pP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/>
              <a:t>&lt;&lt;"enter your name"</a:t>
            </a:r>
            <a:r>
              <a:rPr lang="en-US" dirty="0">
                <a:solidFill>
                  <a:srgbClr val="FF0000"/>
                </a:solidFill>
              </a:rPr>
              <a:t>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cin</a:t>
            </a:r>
            <a:r>
              <a:rPr lang="en-US" dirty="0"/>
              <a:t>&gt;&gt;</a:t>
            </a:r>
            <a:r>
              <a:rPr lang="en-US" dirty="0" err="1"/>
              <a:t>myname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for (i=0;i&lt;5;i++)</a:t>
            </a:r>
            <a:br>
              <a:rPr lang="en-US" dirty="0"/>
            </a:br>
            <a:r>
              <a:rPr lang="en-US" dirty="0"/>
              <a:t>{</a:t>
            </a:r>
          </a:p>
          <a:p>
            <a:pPr marL="0" indent="0" algn="l">
              <a:buNone/>
            </a:pPr>
            <a:r>
              <a:rPr lang="en-US" dirty="0"/>
              <a:t>if(</a:t>
            </a:r>
            <a:r>
              <a:rPr lang="en-US" dirty="0" err="1"/>
              <a:t>strcmp</a:t>
            </a:r>
            <a:r>
              <a:rPr lang="en-US" dirty="0"/>
              <a:t>(</a:t>
            </a:r>
            <a:r>
              <a:rPr lang="en-US" dirty="0" err="1"/>
              <a:t>myname</a:t>
            </a:r>
            <a:r>
              <a:rPr lang="en-US" dirty="0"/>
              <a:t>, name[i])==0)</a:t>
            </a:r>
            <a:br>
              <a:rPr lang="en-US" dirty="0"/>
            </a:br>
            <a:r>
              <a:rPr lang="en-US" dirty="0"/>
              <a:t>t=1;</a:t>
            </a:r>
          </a:p>
          <a:p>
            <a:pPr marL="0" indent="0" algn="l">
              <a:buNone/>
            </a:pP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while(t==0)</a:t>
            </a:r>
          </a:p>
          <a:p>
            <a:pPr marL="0" indent="0" algn="l">
              <a:buNone/>
            </a:pPr>
            <a:r>
              <a:rPr lang="en-GB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dirty="0"/>
              <a:t>&lt;&lt; " </a:t>
            </a:r>
            <a:r>
              <a:rPr lang="en-GB" dirty="0" err="1"/>
              <a:t>Welome</a:t>
            </a:r>
            <a:r>
              <a:rPr lang="en-GB" dirty="0"/>
              <a:t> " </a:t>
            </a:r>
            <a:r>
              <a:rPr lang="en-GB" dirty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r>
              <a:rPr lang="en-GB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568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C0000"/>
                </a:solidFill>
              </a:rPr>
              <a:t>What is the out put ?</a:t>
            </a:r>
            <a:endParaRPr lang="ar-EG" b="1" dirty="0">
              <a:solidFill>
                <a:srgbClr val="CC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55576" y="146396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 fontScale="475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/>
              <a:t>#include &lt;</a:t>
            </a:r>
            <a:r>
              <a:rPr lang="en-US" b="1" dirty="0" err="1"/>
              <a:t>iostream</a:t>
            </a:r>
            <a:r>
              <a:rPr lang="en-US" b="1" dirty="0"/>
              <a:t>&gt;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/>
              <a:t>    #include &lt;</a:t>
            </a:r>
            <a:r>
              <a:rPr lang="en-US" b="1" dirty="0" err="1"/>
              <a:t>cstring</a:t>
            </a:r>
            <a:r>
              <a:rPr lang="en-US" b="1" dirty="0"/>
              <a:t>&gt;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/>
              <a:t>    using namespace </a:t>
            </a:r>
            <a:r>
              <a:rPr lang="en-US" b="1" dirty="0" err="1"/>
              <a:t>std</a:t>
            </a:r>
            <a:r>
              <a:rPr lang="en-US" b="1" dirty="0"/>
              <a:t>;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/>
              <a:t>    </a:t>
            </a:r>
            <a:r>
              <a:rPr lang="en-US" b="1" dirty="0" err="1"/>
              <a:t>int</a:t>
            </a:r>
            <a:r>
              <a:rPr lang="en-US" b="1" dirty="0"/>
              <a:t> main ()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/>
              <a:t>    {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/>
              <a:t>        char str1[10] = "Hello";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/>
              <a:t>        char str2[10] = "World";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/>
              <a:t>        char str3[10];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/>
              <a:t>        </a:t>
            </a:r>
            <a:r>
              <a:rPr lang="en-US" b="1" dirty="0" err="1"/>
              <a:t>int</a:t>
            </a:r>
            <a:r>
              <a:rPr lang="en-US" b="1" dirty="0"/>
              <a:t>  </a:t>
            </a:r>
            <a:r>
              <a:rPr lang="en-US" b="1" dirty="0" err="1"/>
              <a:t>len</a:t>
            </a:r>
            <a:r>
              <a:rPr lang="en-US" b="1" dirty="0"/>
              <a:t> ;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/>
              <a:t>        </a:t>
            </a:r>
            <a:r>
              <a:rPr lang="en-US" b="1" dirty="0" err="1"/>
              <a:t>strcpy</a:t>
            </a:r>
            <a:r>
              <a:rPr lang="en-US" b="1" dirty="0"/>
              <a:t>( str3, str1);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/>
              <a:t>        </a:t>
            </a:r>
            <a:r>
              <a:rPr lang="en-US" b="1" dirty="0" err="1"/>
              <a:t>strcat</a:t>
            </a:r>
            <a:r>
              <a:rPr lang="en-US" b="1" dirty="0"/>
              <a:t>( str1, str2)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/>
              <a:t>        </a:t>
            </a:r>
            <a:r>
              <a:rPr lang="en-US" b="1" dirty="0" err="1"/>
              <a:t>len</a:t>
            </a:r>
            <a:r>
              <a:rPr lang="en-US" b="1" dirty="0"/>
              <a:t> = </a:t>
            </a:r>
            <a:r>
              <a:rPr lang="en-US" b="1" dirty="0" err="1"/>
              <a:t>strlen</a:t>
            </a:r>
            <a:r>
              <a:rPr lang="en-US" b="1" dirty="0"/>
              <a:t>(str1);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/>
              <a:t>        </a:t>
            </a:r>
            <a:r>
              <a:rPr lang="en-US" b="1" dirty="0" err="1"/>
              <a:t>cout</a:t>
            </a:r>
            <a:r>
              <a:rPr lang="en-US" b="1" dirty="0"/>
              <a:t> &lt;&lt; </a:t>
            </a:r>
            <a:r>
              <a:rPr lang="en-US" b="1" dirty="0" err="1"/>
              <a:t>len</a:t>
            </a:r>
            <a:r>
              <a:rPr lang="en-US" b="1" dirty="0"/>
              <a:t> &lt;&lt; </a:t>
            </a:r>
            <a:r>
              <a:rPr lang="en-US" b="1" dirty="0" err="1"/>
              <a:t>endl</a:t>
            </a:r>
            <a:r>
              <a:rPr lang="en-US" b="1" dirty="0"/>
              <a:t>;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/>
              <a:t>        return 0;</a:t>
            </a:r>
          </a:p>
          <a:p>
            <a:pPr marL="0" indent="0" algn="l" rtl="0" fontAlgn="t" latinLnBrk="1">
              <a:buFont typeface="Arial" pitchFamily="34" charset="0"/>
              <a:buNone/>
            </a:pPr>
            <a:r>
              <a:rPr lang="en-US" b="1" dirty="0"/>
              <a:t>    }</a:t>
            </a:r>
          </a:p>
          <a:p>
            <a:pPr marL="0" indent="0" algn="l">
              <a:buFont typeface="Arial" pitchFamily="34" charset="0"/>
              <a:buNone/>
            </a:pPr>
            <a:r>
              <a:rPr lang="en-US" b="1" dirty="0"/>
              <a:t>a) 5</a:t>
            </a:r>
            <a:br>
              <a:rPr lang="en-US" b="1" dirty="0"/>
            </a:br>
            <a:r>
              <a:rPr lang="en-US" b="1" dirty="0"/>
              <a:t>b) 55</a:t>
            </a:r>
            <a:br>
              <a:rPr lang="en-US" b="1" dirty="0"/>
            </a:br>
            <a:r>
              <a:rPr lang="en-US" b="1" dirty="0"/>
              <a:t>c) 11</a:t>
            </a:r>
            <a:br>
              <a:rPr lang="en-US" b="1" dirty="0"/>
            </a:br>
            <a:r>
              <a:rPr lang="en-US" b="1" dirty="0"/>
              <a:t>d) 10</a:t>
            </a:r>
            <a:endParaRPr lang="ar-EG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6795" y="6037268"/>
            <a:ext cx="13276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rgbClr val="CC0000"/>
                </a:solidFill>
              </a:rPr>
              <a:t>Out put : 10</a:t>
            </a:r>
            <a:endParaRPr lang="ar-EG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9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C0000"/>
                </a:solidFill>
              </a:rPr>
              <a:t>What is the out put ?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 algn="l" rtl="0" fontAlgn="t" latinLnBrk="1"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lvl="0" indent="0" algn="l" rtl="0" fontAlgn="t" latinLnBrk="1">
              <a:buNone/>
            </a:pPr>
            <a:r>
              <a:rPr lang="en-US" dirty="0"/>
              <a:t>   #include &lt;string&gt;</a:t>
            </a:r>
          </a:p>
          <a:p>
            <a:pPr marL="0" lvl="0" indent="0" algn="l" rtl="0" fontAlgn="t" latinLnBrk="1">
              <a:buNone/>
            </a:pPr>
            <a:r>
              <a:rPr lang="en-US" dirty="0"/>
              <a:t>   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lvl="0" indent="0" algn="l" rtl="0" fontAlgn="t" latinLnBrk="1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main ()</a:t>
            </a:r>
          </a:p>
          <a:p>
            <a:pPr marL="0" lvl="0" indent="0" algn="l" rtl="0" fontAlgn="t" latinLnBrk="1">
              <a:buNone/>
            </a:pPr>
            <a:r>
              <a:rPr lang="en-US" dirty="0"/>
              <a:t>   {</a:t>
            </a:r>
          </a:p>
          <a:p>
            <a:pPr marL="0" lvl="0" indent="0" algn="l" rtl="0" fontAlgn="t" latinLnBrk="1">
              <a:buNone/>
            </a:pPr>
            <a:r>
              <a:rPr lang="en-US" dirty="0"/>
              <a:t>       string </a:t>
            </a:r>
            <a:r>
              <a:rPr lang="en-US" dirty="0" err="1"/>
              <a:t>str</a:t>
            </a:r>
            <a:r>
              <a:rPr lang="en-US" dirty="0"/>
              <a:t> ("Ubuntu");</a:t>
            </a:r>
          </a:p>
          <a:p>
            <a:pPr marL="0" lvl="0" indent="0" algn="l" rtl="0" fontAlgn="t" latinLnBrk="1">
              <a:buNone/>
            </a:pPr>
            <a:r>
              <a:rPr lang="en-US" dirty="0"/>
              <a:t>    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str.capacity</a:t>
            </a:r>
            <a:r>
              <a:rPr lang="en-US" dirty="0"/>
              <a:t>();</a:t>
            </a:r>
          </a:p>
          <a:p>
            <a:pPr marL="0" lvl="0" indent="0" algn="l" rtl="0" fontAlgn="t" latinLnBrk="1">
              <a:buNone/>
            </a:pPr>
            <a:r>
              <a:rPr lang="en-US" dirty="0"/>
              <a:t>    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str.max_size</a:t>
            </a:r>
            <a:r>
              <a:rPr lang="en-US" dirty="0"/>
              <a:t>();</a:t>
            </a:r>
          </a:p>
          <a:p>
            <a:pPr marL="0" lvl="0" indent="0" algn="l" rtl="0" fontAlgn="t" latinLnBrk="1">
              <a:buNone/>
            </a:pPr>
            <a:r>
              <a:rPr lang="en-US" dirty="0"/>
              <a:t>       return 0;</a:t>
            </a:r>
          </a:p>
          <a:p>
            <a:pPr marL="0" lvl="0" indent="0" algn="l" rtl="0" fontAlgn="t" latinLnBrk="1">
              <a:buNone/>
            </a:pPr>
            <a:r>
              <a:rPr lang="en-US" dirty="0"/>
              <a:t>   }</a:t>
            </a:r>
          </a:p>
          <a:p>
            <a:pPr marL="0" indent="0" algn="l">
              <a:buNone/>
            </a:pPr>
            <a:r>
              <a:rPr lang="en-US" dirty="0"/>
              <a:t>a) 61073741820</a:t>
            </a:r>
            <a:br>
              <a:rPr lang="en-US" dirty="0"/>
            </a:br>
            <a:r>
              <a:rPr lang="en-US" dirty="0"/>
              <a:t>b) 51073741820</a:t>
            </a:r>
          </a:p>
          <a:p>
            <a:pPr marL="0" indent="0" algn="l">
              <a:buNone/>
            </a:pPr>
            <a:r>
              <a:rPr lang="en-US" dirty="0"/>
              <a:t>c) 6 and max size depends on compiler</a:t>
            </a:r>
            <a:br>
              <a:rPr lang="en-US" dirty="0"/>
            </a:br>
            <a:r>
              <a:rPr lang="en-US" dirty="0"/>
              <a:t>d) none of the mentioned</a:t>
            </a:r>
            <a:br>
              <a:rPr lang="en-US" dirty="0"/>
            </a:br>
            <a:endParaRPr lang="ar-EG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5989930"/>
            <a:ext cx="6768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>
                <a:solidFill>
                  <a:srgbClr val="C00000"/>
                </a:solidFill>
              </a:rPr>
              <a:t>Answer :</a:t>
            </a:r>
            <a:r>
              <a:rPr lang="en-GB" b="1" dirty="0">
                <a:solidFill>
                  <a:srgbClr val="C00000"/>
                </a:solidFill>
              </a:rPr>
              <a:t>    c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63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964488" cy="5649491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String declaration: </a:t>
            </a:r>
          </a:p>
          <a:p>
            <a:pPr marL="0" indent="0" algn="l">
              <a:buNone/>
            </a:pPr>
            <a:r>
              <a:rPr lang="en-US" dirty="0"/>
              <a:t>  before declaring a string we need to call the string header library as following:</a:t>
            </a:r>
            <a:br>
              <a:rPr lang="en-US" dirty="0"/>
            </a:br>
            <a:endParaRPr lang="en-US" dirty="0"/>
          </a:p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</a:rPr>
              <a:t>  #include&lt;string&gt;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   char a[4]="</a:t>
            </a:r>
            <a:r>
              <a:rPr lang="en-US" dirty="0" err="1"/>
              <a:t>abc</a:t>
            </a:r>
            <a:r>
              <a:rPr lang="en-US" dirty="0"/>
              <a:t>";    </a:t>
            </a:r>
            <a:r>
              <a:rPr lang="en-US" dirty="0">
                <a:solidFill>
                  <a:srgbClr val="00B050"/>
                </a:solidFill>
              </a:rPr>
              <a:t>// == char a[4]={'</a:t>
            </a:r>
            <a:r>
              <a:rPr lang="en-US" dirty="0" err="1">
                <a:solidFill>
                  <a:srgbClr val="00B050"/>
                </a:solidFill>
              </a:rPr>
              <a:t>a','b','c</a:t>
            </a:r>
            <a:r>
              <a:rPr lang="en-US" dirty="0">
                <a:solidFill>
                  <a:srgbClr val="00B050"/>
                </a:solidFill>
              </a:rPr>
              <a:t>','\0'};</a:t>
            </a:r>
          </a:p>
          <a:p>
            <a:pPr marL="0" indent="0" algn="l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 algn="l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String</a:t>
            </a:r>
            <a:r>
              <a:rPr lang="en-US" dirty="0"/>
              <a:t> x (“</a:t>
            </a:r>
            <a:r>
              <a:rPr lang="en-US" dirty="0" err="1"/>
              <a:t>highschool</a:t>
            </a:r>
            <a:r>
              <a:rPr lang="en-US" dirty="0"/>
              <a:t>”) 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String</a:t>
            </a:r>
            <a:r>
              <a:rPr lang="en-US" dirty="0"/>
              <a:t> x = “</a:t>
            </a:r>
            <a:r>
              <a:rPr lang="en-US" dirty="0" err="1"/>
              <a:t>highschool</a:t>
            </a:r>
            <a:r>
              <a:rPr lang="en-US" dirty="0"/>
              <a:t>” 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String</a:t>
            </a:r>
            <a:r>
              <a:rPr lang="en-US" dirty="0"/>
              <a:t> x ; x = “</a:t>
            </a:r>
            <a:r>
              <a:rPr lang="en-US" dirty="0" err="1"/>
              <a:t>highschool</a:t>
            </a:r>
            <a:r>
              <a:rPr lang="en-US" dirty="0"/>
              <a:t>” 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endParaRPr lang="ar-E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34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Operations on strings </a:t>
            </a:r>
            <a:endParaRPr lang="ar-EG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791914"/>
              </p:ext>
            </p:extLst>
          </p:nvPr>
        </p:nvGraphicFramePr>
        <p:xfrm>
          <a:off x="457200" y="1600200"/>
          <a:ext cx="8229600" cy="3373368"/>
        </p:xfrm>
        <a:graphic>
          <a:graphicData uri="http://schemas.openxmlformats.org/drawingml/2006/table">
            <a:tbl>
              <a:tblPr rtl="1" firstRow="1" bandRow="1">
                <a:tableStyleId>{5FD0F851-EC5A-4D38-B0AD-8093EC10F338}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Working</a:t>
                      </a:r>
                      <a:r>
                        <a:rPr lang="en-US" baseline="0" dirty="0"/>
                        <a:t> 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Operator 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/>
                        <a:t>Assignment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/>
                        <a:t>   =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/>
                        <a:t>Joining</a:t>
                      </a:r>
                      <a:r>
                        <a:rPr lang="en-US" b="1" baseline="0" dirty="0"/>
                        <a:t> two or more strings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/>
                        <a:t>   +</a:t>
                      </a:r>
                      <a:endParaRPr lang="ar-EG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/>
                        <a:t>Concatenation and assignment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ar-EG" b="1" dirty="0"/>
                        <a:t> </a:t>
                      </a:r>
                      <a:r>
                        <a:rPr lang="en-US" b="1" dirty="0"/>
                        <a:t>   +=</a:t>
                      </a:r>
                      <a:endParaRPr lang="ar-EG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Equality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/>
                        <a:t>   ==</a:t>
                      </a:r>
                      <a:endParaRPr lang="ar-EG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648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Not equal to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/>
                        <a:t>   !=</a:t>
                      </a:r>
                      <a:endParaRPr lang="ar-EG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/>
                        <a:t>Less than , greater than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/>
                        <a:t>  &lt; , &gt;</a:t>
                      </a:r>
                      <a:endParaRPr lang="ar-EG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/>
                        <a:t>Less than or equal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/>
                        <a:t>   &lt;=</a:t>
                      </a:r>
                      <a:endParaRPr lang="ar-EG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/>
                        <a:t>Greater than or equal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/>
                        <a:t>   &gt;=</a:t>
                      </a:r>
                      <a:endParaRPr lang="ar-EG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4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String Input: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dirty="0"/>
              <a:t>We can use the (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cin</a:t>
            </a:r>
            <a:r>
              <a:rPr lang="en-US" dirty="0"/>
              <a:t>) to input string as any other data types:</a:t>
            </a:r>
            <a:br>
              <a:rPr lang="en-US" dirty="0"/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cin</a:t>
            </a:r>
            <a:r>
              <a:rPr lang="en-US" dirty="0">
                <a:solidFill>
                  <a:srgbClr val="FF0000"/>
                </a:solidFill>
              </a:rPr>
              <a:t>&gt;&gt;</a:t>
            </a:r>
            <a:r>
              <a:rPr lang="en-US" dirty="0"/>
              <a:t>s</a:t>
            </a:r>
            <a:r>
              <a:rPr lang="en-US" dirty="0">
                <a:solidFill>
                  <a:srgbClr val="FF0000"/>
                </a:solidFill>
              </a:rPr>
              <a:t>;</a:t>
            </a:r>
            <a:br>
              <a:rPr lang="en-US" dirty="0"/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cin</a:t>
            </a:r>
            <a:r>
              <a:rPr lang="en-US" dirty="0">
                <a:solidFill>
                  <a:srgbClr val="FF0000"/>
                </a:solidFill>
              </a:rPr>
              <a:t>&gt;&gt;</a:t>
            </a:r>
            <a:r>
              <a:rPr lang="en-US" dirty="0"/>
              <a:t>s[i] </a:t>
            </a:r>
            <a:r>
              <a:rPr lang="en-US" dirty="0">
                <a:solidFill>
                  <a:srgbClr val="FF0000"/>
                </a:solidFill>
              </a:rPr>
              <a:t>;</a:t>
            </a:r>
            <a:br>
              <a:rPr lang="en-US" dirty="0"/>
            </a:br>
            <a:endParaRPr lang="en-US" dirty="0"/>
          </a:p>
          <a:p>
            <a:pPr marL="0" indent="0" algn="l">
              <a:buNone/>
            </a:pPr>
            <a:r>
              <a:rPr lang="en-US" b="1" dirty="0">
                <a:solidFill>
                  <a:srgbClr val="C00000"/>
                </a:solidFill>
              </a:rPr>
              <a:t>Example: </a:t>
            </a:r>
          </a:p>
          <a:p>
            <a:pPr marL="0" indent="0" algn="l"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#include&lt;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iostream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&gt;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#include&lt;string&gt;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/>
              <a:t>Main(){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char</a:t>
            </a:r>
            <a:r>
              <a:rPr lang="en-US" dirty="0"/>
              <a:t> word[80] </a:t>
            </a:r>
            <a:r>
              <a:rPr lang="en-US" dirty="0">
                <a:solidFill>
                  <a:srgbClr val="FF0000"/>
                </a:solidFill>
              </a:rPr>
              <a:t>;</a:t>
            </a:r>
            <a:br>
              <a:rPr lang="en-US" dirty="0"/>
            </a:br>
            <a:r>
              <a:rPr lang="en-US" dirty="0"/>
              <a:t>Do{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cin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&gt;&gt;</a:t>
            </a:r>
            <a:r>
              <a:rPr lang="en-US" dirty="0"/>
              <a:t>word </a:t>
            </a:r>
            <a:r>
              <a:rPr lang="en-US" dirty="0">
                <a:solidFill>
                  <a:srgbClr val="FF0000"/>
                </a:solidFill>
              </a:rPr>
              <a:t>;</a:t>
            </a:r>
            <a:br>
              <a:rPr lang="en-US" dirty="0"/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&lt;&lt;</a:t>
            </a:r>
            <a:r>
              <a:rPr lang="en-US" dirty="0"/>
              <a:t> "\t“ </a:t>
            </a:r>
            <a:r>
              <a:rPr lang="en-US" dirty="0">
                <a:solidFill>
                  <a:srgbClr val="FF0000"/>
                </a:solidFill>
              </a:rPr>
              <a:t>&lt;&lt;</a:t>
            </a:r>
            <a:r>
              <a:rPr lang="en-US" dirty="0"/>
              <a:t> word </a:t>
            </a:r>
            <a:r>
              <a:rPr lang="en-US" dirty="0">
                <a:solidFill>
                  <a:srgbClr val="FF0000"/>
                </a:solidFill>
              </a:rPr>
              <a:t>&lt;&lt;</a:t>
            </a:r>
            <a:r>
              <a:rPr lang="en-US" dirty="0"/>
              <a:t> </a:t>
            </a:r>
            <a:r>
              <a:rPr lang="en-US" dirty="0" err="1"/>
              <a:t>endl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;</a:t>
            </a:r>
            <a:r>
              <a:rPr lang="en-US" dirty="0"/>
              <a:t> }</a:t>
            </a:r>
            <a:br>
              <a:rPr lang="en-US" dirty="0"/>
            </a:br>
            <a:r>
              <a:rPr lang="en-US" dirty="0"/>
              <a:t>while (word</a:t>
            </a:r>
            <a:r>
              <a:rPr lang="en-US" dirty="0">
                <a:solidFill>
                  <a:srgbClr val="FF0000"/>
                </a:solidFill>
              </a:rPr>
              <a:t>!=</a:t>
            </a:r>
            <a:r>
              <a:rPr lang="en-US" dirty="0"/>
              <a:t>0)}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7696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9217024" cy="6858000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b="1" dirty="0">
                <a:solidFill>
                  <a:srgbClr val="CC0000"/>
                </a:solidFill>
              </a:rPr>
              <a:t>Example</a:t>
            </a:r>
            <a:r>
              <a:rPr lang="en-US" dirty="0">
                <a:solidFill>
                  <a:srgbClr val="CC0000"/>
                </a:solidFill>
              </a:rPr>
              <a:t>: 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/>
              <a:t>a program to read a string and print its elements:</a:t>
            </a:r>
            <a:br>
              <a:rPr lang="en-US" dirty="0"/>
            </a:br>
            <a:endParaRPr lang="en-US" dirty="0"/>
          </a:p>
          <a:p>
            <a:pPr marL="0" indent="0" algn="l"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#include &lt;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iostream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&gt;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#include &lt;string&gt;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 algn="l">
              <a:buNone/>
            </a:pPr>
            <a:r>
              <a:rPr lang="en-US" dirty="0"/>
              <a:t>{ </a:t>
            </a:r>
          </a:p>
          <a:p>
            <a:pPr marL="0" indent="0" algn="l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char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/>
              <a:t>s[]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"ABCDEF” </a:t>
            </a:r>
            <a:r>
              <a:rPr lang="en-US" dirty="0">
                <a:solidFill>
                  <a:srgbClr val="FF0000"/>
                </a:solidFill>
              </a:rPr>
              <a:t>;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for</a:t>
            </a:r>
            <a:r>
              <a:rPr lang="en-US" dirty="0"/>
              <a:t> (</a:t>
            </a:r>
            <a:r>
              <a:rPr lang="en-US" dirty="0" err="1"/>
              <a:t>int</a:t>
            </a:r>
            <a:r>
              <a:rPr lang="en-US" dirty="0"/>
              <a:t> i=0;i&lt;7;i++)</a:t>
            </a:r>
            <a:br>
              <a:rPr lang="en-US" dirty="0"/>
            </a:b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&lt;&lt;</a:t>
            </a:r>
            <a:r>
              <a:rPr lang="en-US" dirty="0"/>
              <a:t>"s["</a:t>
            </a:r>
            <a:r>
              <a:rPr lang="en-US" dirty="0">
                <a:solidFill>
                  <a:srgbClr val="FF0000"/>
                </a:solidFill>
              </a:rPr>
              <a:t>&lt;&lt;</a:t>
            </a:r>
            <a:r>
              <a:rPr lang="en-US" dirty="0"/>
              <a:t>i</a:t>
            </a:r>
            <a:r>
              <a:rPr lang="en-US" dirty="0">
                <a:solidFill>
                  <a:srgbClr val="FF0000"/>
                </a:solidFill>
              </a:rPr>
              <a:t>&lt;&lt;</a:t>
            </a:r>
            <a:r>
              <a:rPr lang="en-US" dirty="0"/>
              <a:t>"]=” </a:t>
            </a:r>
            <a:r>
              <a:rPr lang="en-US" dirty="0">
                <a:solidFill>
                  <a:srgbClr val="FF0000"/>
                </a:solidFill>
              </a:rPr>
              <a:t>&lt;&lt;</a:t>
            </a:r>
            <a:r>
              <a:rPr lang="en-US" dirty="0"/>
              <a:t>s[i]</a:t>
            </a:r>
            <a:r>
              <a:rPr lang="en-US" dirty="0">
                <a:solidFill>
                  <a:srgbClr val="FF0000"/>
                </a:solidFill>
              </a:rPr>
              <a:t>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 algn="l">
              <a:buNone/>
            </a:pPr>
            <a:r>
              <a:rPr lang="en-US" dirty="0"/>
              <a:t>}</a:t>
            </a:r>
          </a:p>
          <a:p>
            <a:pPr marL="0" indent="0" algn="l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b="1" dirty="0">
                <a:solidFill>
                  <a:srgbClr val="C00000"/>
                </a:solidFill>
              </a:rPr>
              <a:t>Output : </a:t>
            </a:r>
            <a:r>
              <a:rPr lang="en-US" dirty="0"/>
              <a:t>s[0]='A'</a:t>
            </a:r>
            <a:br>
              <a:rPr lang="en-US" dirty="0"/>
            </a:br>
            <a:r>
              <a:rPr lang="en-US" dirty="0"/>
              <a:t>                s[1]='B' </a:t>
            </a:r>
            <a:br>
              <a:rPr lang="en-US" dirty="0"/>
            </a:br>
            <a:r>
              <a:rPr lang="en-US" dirty="0"/>
              <a:t>                s[2]='C' </a:t>
            </a:r>
            <a:br>
              <a:rPr lang="en-US" dirty="0"/>
            </a:br>
            <a:r>
              <a:rPr lang="en-US" dirty="0"/>
              <a:t>                and so on. 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0" indent="0" algn="l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43404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String functions </a:t>
            </a:r>
            <a:endParaRPr lang="ar-EG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1" dirty="0">
                <a:solidFill>
                  <a:srgbClr val="FF0000"/>
                </a:solidFill>
              </a:rPr>
              <a:t>  Most common :</a:t>
            </a:r>
          </a:p>
          <a:p>
            <a:pPr marL="0" indent="0" algn="l">
              <a:buNone/>
            </a:pPr>
            <a:r>
              <a:rPr lang="en-US" sz="2800" dirty="0"/>
              <a:t>        1- length </a:t>
            </a:r>
          </a:p>
          <a:p>
            <a:pPr marL="0" indent="0" algn="l">
              <a:buNone/>
            </a:pPr>
            <a:r>
              <a:rPr lang="en-US" sz="2800" dirty="0"/>
              <a:t>        2- Copy</a:t>
            </a:r>
          </a:p>
          <a:p>
            <a:pPr marL="0" indent="0" algn="l">
              <a:buNone/>
            </a:pPr>
            <a:r>
              <a:rPr lang="en-US" sz="2800" dirty="0"/>
              <a:t>        3- Concatenation</a:t>
            </a:r>
          </a:p>
          <a:p>
            <a:pPr marL="0" indent="0" algn="l">
              <a:buNone/>
            </a:pPr>
            <a:r>
              <a:rPr lang="en-US" sz="2800" dirty="0"/>
              <a:t>        4- Compare</a:t>
            </a:r>
          </a:p>
          <a:p>
            <a:pPr marL="0" indent="0" algn="l">
              <a:buNone/>
            </a:pPr>
            <a:r>
              <a:rPr lang="en-US" sz="2800" dirty="0"/>
              <a:t>        5- Assignment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1419278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Assign())</a:t>
            </a:r>
            <a:r>
              <a:rPr lang="ar-EG" b="1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Assignment</a:t>
            </a:r>
            <a:endParaRPr lang="ar-EG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01419"/>
          </a:xfrm>
        </p:spPr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#include &lt;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iostream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&gt;</a:t>
            </a:r>
          </a:p>
          <a:p>
            <a:pPr marL="0" indent="0" algn="l"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#include &lt;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string.h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&gt;</a:t>
            </a:r>
          </a:p>
          <a:p>
            <a:pPr marL="0" indent="0" algn="l"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using namespace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std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;</a:t>
            </a:r>
          </a:p>
          <a:p>
            <a:pPr marL="0" indent="0" algn="l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main ()</a:t>
            </a:r>
          </a:p>
          <a:p>
            <a:pPr marL="0" indent="0" algn="l">
              <a:buNone/>
            </a:pPr>
            <a:r>
              <a:rPr lang="en-US" dirty="0"/>
              <a:t>  {</a:t>
            </a:r>
          </a:p>
          <a:p>
            <a:pPr marL="0" indent="0" algn="l">
              <a:buNone/>
            </a:pPr>
            <a:r>
              <a:rPr lang="en-US" dirty="0"/>
              <a:t>      string s1 ("c plus </a:t>
            </a:r>
            <a:r>
              <a:rPr lang="en-US" dirty="0" err="1"/>
              <a:t>plus</a:t>
            </a:r>
            <a:r>
              <a:rPr lang="en-US" dirty="0"/>
              <a:t> ")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r>
              <a:rPr lang="en-US" dirty="0"/>
              <a:t>      string s2,s3,s4 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</a:rPr>
              <a:t>       </a:t>
            </a:r>
            <a:r>
              <a:rPr lang="en-US" dirty="0"/>
              <a:t>s2.assign (s1) 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r>
              <a:rPr lang="en-US" dirty="0"/>
              <a:t>      s3.assign (s1 , 0 , 6) 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r>
              <a:rPr lang="en-US" dirty="0"/>
              <a:t>      s4.assign (s1 , 4 , 2) 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r>
              <a:rPr lang="en-US" dirty="0"/>
              <a:t>    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cout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/>
              <a:t>&lt;&lt; s2&lt;&lt;</a:t>
            </a:r>
            <a:r>
              <a:rPr lang="en-US" dirty="0" err="1"/>
              <a:t>endl</a:t>
            </a:r>
            <a:r>
              <a:rPr lang="en-US" dirty="0"/>
              <a:t>&lt;&lt;s3&lt;&lt;</a:t>
            </a:r>
            <a:r>
              <a:rPr lang="en-US" dirty="0" err="1"/>
              <a:t>endl</a:t>
            </a:r>
            <a:r>
              <a:rPr lang="en-US" dirty="0"/>
              <a:t>&lt;&lt;s4 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r>
              <a:rPr lang="en-US" dirty="0"/>
              <a:t>      return 0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 algn="l">
              <a:buNone/>
            </a:pPr>
            <a:r>
              <a:rPr lang="en-US" dirty="0"/>
              <a:t>  }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CC0000"/>
                </a:solidFill>
              </a:rPr>
              <a:t>Out put : </a:t>
            </a:r>
            <a:r>
              <a:rPr lang="en-US" dirty="0"/>
              <a:t>c plus </a:t>
            </a:r>
            <a:r>
              <a:rPr lang="en-US" dirty="0" err="1"/>
              <a:t>plus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              c plus</a:t>
            </a:r>
          </a:p>
          <a:p>
            <a:pPr marL="0" indent="0" algn="l" rtl="0">
              <a:buNone/>
            </a:pPr>
            <a:r>
              <a:rPr lang="en-US" dirty="0"/>
              <a:t>                 us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69451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470025"/>
          </a:xfrm>
        </p:spPr>
        <p:txBody>
          <a:bodyPr/>
          <a:lstStyle/>
          <a:p>
            <a:pPr algn="l"/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Length function (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strlen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)  </a:t>
            </a:r>
            <a:br>
              <a:rPr lang="en-GB" dirty="0">
                <a:solidFill>
                  <a:schemeClr val="accent1">
                    <a:lumMod val="75000"/>
                  </a:schemeClr>
                </a:solidFill>
              </a:rPr>
            </a:b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196752"/>
            <a:ext cx="8712968" cy="5445224"/>
          </a:xfrm>
        </p:spPr>
        <p:txBody>
          <a:bodyPr>
            <a:normAutofit/>
          </a:bodyPr>
          <a:lstStyle/>
          <a:p>
            <a:pPr algn="l"/>
            <a:endParaRPr lang="en-GB" sz="1600" dirty="0">
              <a:solidFill>
                <a:schemeClr val="tx1"/>
              </a:solidFill>
            </a:endParaRPr>
          </a:p>
          <a:p>
            <a:pPr algn="l"/>
            <a:r>
              <a:rPr lang="en-GB" sz="2000" b="1" i="1" dirty="0" err="1">
                <a:solidFill>
                  <a:schemeClr val="accent5">
                    <a:lumMod val="75000"/>
                  </a:schemeClr>
                </a:solidFill>
              </a:rPr>
              <a:t>strlen</a:t>
            </a:r>
            <a:r>
              <a:rPr lang="en-GB" sz="2000" b="1" i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GB" sz="2000" b="1" i="1" dirty="0" err="1">
                <a:solidFill>
                  <a:schemeClr val="accent5">
                    <a:lumMod val="75000"/>
                  </a:schemeClr>
                </a:solidFill>
              </a:rPr>
              <a:t>str</a:t>
            </a:r>
            <a:r>
              <a:rPr lang="en-GB" sz="2000" b="1" i="1" dirty="0">
                <a:solidFill>
                  <a:schemeClr val="accent5">
                    <a:lumMod val="75000"/>
                  </a:schemeClr>
                </a:solidFill>
              </a:rPr>
              <a:t>)  </a:t>
            </a:r>
            <a:r>
              <a:rPr lang="en-US" sz="2000" b="1" i="1" dirty="0">
                <a:solidFill>
                  <a:schemeClr val="tx1"/>
                </a:solidFill>
              </a:rPr>
              <a:t>used to find the length of string</a:t>
            </a:r>
            <a:r>
              <a:rPr lang="en-GB" sz="2000" b="1" i="1" dirty="0">
                <a:solidFill>
                  <a:schemeClr val="tx1"/>
                </a:solidFill>
              </a:rPr>
              <a:t>, i.e., the number of characters  excluding  the null terminator.</a:t>
            </a:r>
            <a:r>
              <a:rPr lang="ar-EG" sz="2000" b="1" i="1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en-GB" sz="2000" b="1" i="1" dirty="0">
              <a:solidFill>
                <a:schemeClr val="tx1"/>
              </a:solidFill>
            </a:endParaRPr>
          </a:p>
          <a:p>
            <a:pPr algn="l"/>
            <a:endParaRPr lang="ar-EG" sz="2000" b="1" i="1" dirty="0">
              <a:solidFill>
                <a:schemeClr val="tx1"/>
              </a:solidFill>
            </a:endParaRPr>
          </a:p>
          <a:p>
            <a:pPr algn="l"/>
            <a:r>
              <a:rPr lang="en-US" sz="2000" b="1" dirty="0">
                <a:solidFill>
                  <a:srgbClr val="CC0000"/>
                </a:solidFill>
              </a:rPr>
              <a:t>Ex.: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strlen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("ABC")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sym typeface="Wingdings"/>
              </a:rPr>
              <a:t> </a:t>
            </a:r>
          </a:p>
          <a:p>
            <a:pPr algn="l"/>
            <a:r>
              <a:rPr lang="en-US" sz="2000" b="1" dirty="0">
                <a:solidFill>
                  <a:srgbClr val="CC0000"/>
                </a:solidFill>
              </a:rPr>
              <a:t>output :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 </a:t>
            </a:r>
            <a:r>
              <a:rPr lang="en-US" sz="2000" b="1" dirty="0">
                <a:solidFill>
                  <a:srgbClr val="CC0000"/>
                </a:solidFill>
              </a:rPr>
              <a:t>(integer number)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US" sz="2000" b="1" dirty="0">
                <a:solidFill>
                  <a:srgbClr val="CC0000"/>
                </a:solidFill>
              </a:rPr>
              <a:t>Ex.: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length;</a:t>
            </a:r>
            <a:b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char a[]="XYZW";</a:t>
            </a:r>
            <a:b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length=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strlen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(a);</a:t>
            </a:r>
            <a:b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000" b="1" dirty="0">
                <a:solidFill>
                  <a:srgbClr val="CC0000"/>
                </a:solidFill>
              </a:rPr>
              <a:t>output: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4.</a:t>
            </a:r>
            <a:endParaRPr lang="ar-EG" sz="2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n-GB" sz="2000" b="1" i="1" dirty="0">
              <a:solidFill>
                <a:schemeClr val="tx1"/>
              </a:solidFill>
            </a:endParaRPr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55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1472</Words>
  <Application>Microsoft Office PowerPoint</Application>
  <PresentationFormat>On-screen Show (4:3)</PresentationFormat>
  <Paragraphs>272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Comic Sans MS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Operations on strings </vt:lpstr>
      <vt:lpstr>PowerPoint Presentation</vt:lpstr>
      <vt:lpstr>PowerPoint Presentation</vt:lpstr>
      <vt:lpstr>String functions </vt:lpstr>
      <vt:lpstr>Assign())) Assignment</vt:lpstr>
      <vt:lpstr>Length function ( strlen )   </vt:lpstr>
      <vt:lpstr>PowerPoint Presentation</vt:lpstr>
      <vt:lpstr>PowerPoint Presentation</vt:lpstr>
      <vt:lpstr>Strcmp ( compare function)</vt:lpstr>
      <vt:lpstr>PowerPoint Presentation</vt:lpstr>
      <vt:lpstr>Swap function (strswp)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the out put ?</vt:lpstr>
      <vt:lpstr>What is the out put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 is a sequence of characters ending with NULL '\0' Ex.: "ABC"       "A\23"              "WK\k" Ex.: cout&lt;&lt;"\n input the value of z"; String declaration: before declaring a string we need to call the string header library as following: #include&lt;string.h&gt; char c[5]; char a[4]="abc";      == char a[4]={'a','b','c','\0'}; Example: a program to read a string and print its elements: #include&lt;iostream.h&gt; #include&lt;string.h&gt; Main(){ char s[]="ABCDEF"; for (int i=0;i&lt;7;i++) cout&lt;&lt;"s["&lt;&lt;i&lt;&lt;"]="&lt;&lt;s[i]&lt;&lt;endl;} output: s[0]='A' s[1]='B' s[2]='C' and so on. String Input: We can use the (cin) to input string as any other data types: cin&gt;&gt;s; cin&gt;&gt;s[i]; Example: #include&lt;iostream.h&gt; #include&lt;string.h&gt; Main(){ char word[80]; Do{cin&gt;&gt;word; Cout&lt;&lt;"\t"&lt;&lt;word&lt;&lt;endl;} while (word!=null)} آ  آ  String functions: strlen(): used to find the length of the string Ex.: strlen("ABC")ïƒ¨ output : 3 (integer number). Ex.: int length; char a[]="XYZW"; length=strlen(a); output: 3. strchr(), strrchar(),strstr(): strchr(): used to return the pointer to the first appearance of a specific character in a specific string. strrchr():used to return the pointer to the last appearance of a specific character in a specific string. strstr():used to return the pointer to the first appearance of a specific sub-string in a total string. Example: what is the output of the following program: #include&lt;iostream.h&gt; #include&lt;string.h&gt; Main(){char s[]="AL-Furat is a long river"; Char *p=strchar(s,' '); cout&lt;&lt;p-s&lt;&lt;endl; p=strchr(s,'s'); cout&lt;&lt;p-s&lt;&lt;endl; p=strrchr(s,'s'); cout&lt;&lt;p-s&lt;&lt;endl; p=strstr(s,"is"); cout&lt;&lt;p-s&lt;&lt;endl; p=strstr(s,"isi"); if (p==null) cout&lt;&lt;"NULL\n";} output: 9 11 11 10 NULL strcpy(),strncpy(): strcpy(s1,s2): copy s2 instead of s1. Example: char s1[]="abc"; Char s2=[]="xyz"; Strcpy(s1,s2); cout&lt;&lt;s1&lt;&lt;endl; cout&lt;&lt;s2&lt;&lt;endl; output: xyz xyz strncpy(s1,s2,n): copy the first n characters of s2 into s1. Example: char s1[]="abcde"; Char s2=[]="xyz"; Strncpy(s1,s2,2); cout&lt;&lt;s1&lt;&lt;endl; cout&lt;&lt;s2&lt;&lt;endl; output: xycde xyz strcat(),strncat(): strcat(s1,s2): insert s2 in the end of s1. Strlen(s1)</dc:title>
  <dc:creator>hpag</dc:creator>
  <cp:lastModifiedBy>shady.elmashad@feng.bu.edu.eg</cp:lastModifiedBy>
  <cp:revision>44</cp:revision>
  <dcterms:created xsi:type="dcterms:W3CDTF">2016-04-09T20:52:25Z</dcterms:created>
  <dcterms:modified xsi:type="dcterms:W3CDTF">2017-12-09T09:47:20Z</dcterms:modified>
</cp:coreProperties>
</file>